
<file path=[Content_Types].xml><?xml version="1.0" encoding="utf-8"?>
<Types xmlns="http://schemas.openxmlformats.org/package/2006/content-types">
  <Override PartName="/ppt/theme/themeOverride10.xml" ContentType="application/vnd.openxmlformats-officedocument.themeOverride+xml"/>
  <Override PartName="/ppt/slides/slide18.xml" ContentType="application/vnd.openxmlformats-officedocument.presentationml.slide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charts/chart9.xml" ContentType="application/vnd.openxmlformats-officedocument.drawingml.chart+xml"/>
  <Override PartName="/ppt/theme/themeOverride11.xml" ContentType="application/vnd.openxmlformats-officedocument.themeOverr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heme/themeOverride7.xml" ContentType="application/vnd.openxmlformats-officedocument.themeOverr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charts/chart11.xml" ContentType="application/vnd.openxmlformats-officedocument.drawingml.chart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theme/themeOverride3.xml" ContentType="application/vnd.openxmlformats-officedocument.themeOverride+xml"/>
  <Override PartName="/ppt/theme/themeOverride12.xml" ContentType="application/vnd.openxmlformats-officedocument.themeOverride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slides/slide24.xml" ContentType="application/vnd.openxmlformats-officedocument.presentationml.slide+xml"/>
  <Override PartName="/ppt/theme/themeOverride9.xml" ContentType="application/vnd.openxmlformats-officedocument.themeOverride+xml"/>
  <Override PartName="/ppt/slides/slide20.xml" ContentType="application/vnd.openxmlformats-officedocument.presentationml.slide+xml"/>
  <Override PartName="/ppt/charts/chart7.xml" ContentType="application/vnd.openxmlformats-officedocument.drawingml.chart+xml"/>
  <Override PartName="/ppt/slides/slide17.xml" ContentType="application/vnd.openxmlformats-officedocument.presentationml.slide+xml"/>
  <Override PartName="/ppt/theme/themeOverride5.xml" ContentType="application/vnd.openxmlformats-officedocument.themeOverr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544" r:id="rId4"/>
    <p:sldId id="658" r:id="rId5"/>
    <p:sldId id="646" r:id="rId6"/>
    <p:sldId id="645" r:id="rId7"/>
    <p:sldId id="647" r:id="rId8"/>
    <p:sldId id="661" r:id="rId9"/>
    <p:sldId id="648" r:id="rId10"/>
    <p:sldId id="662" r:id="rId11"/>
    <p:sldId id="659" r:id="rId12"/>
    <p:sldId id="649" r:id="rId13"/>
    <p:sldId id="663" r:id="rId14"/>
    <p:sldId id="660" r:id="rId15"/>
    <p:sldId id="650" r:id="rId16"/>
    <p:sldId id="664" r:id="rId17"/>
    <p:sldId id="651" r:id="rId18"/>
    <p:sldId id="665" r:id="rId19"/>
    <p:sldId id="652" r:id="rId20"/>
    <p:sldId id="666" r:id="rId21"/>
    <p:sldId id="653" r:id="rId22"/>
    <p:sldId id="667" r:id="rId23"/>
    <p:sldId id="654" r:id="rId24"/>
    <p:sldId id="668" r:id="rId25"/>
    <p:sldId id="655" r:id="rId26"/>
    <p:sldId id="669" r:id="rId27"/>
    <p:sldId id="656" r:id="rId28"/>
    <p:sldId id="670" r:id="rId29"/>
    <p:sldId id="657" r:id="rId30"/>
    <p:sldId id="671" r:id="rId31"/>
    <p:sldId id="618" r:id="rId32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clrMru>
    <a:srgbClr val="800000"/>
    <a:srgbClr val="000000"/>
    <a:srgbClr val="FFCC00"/>
    <a:srgbClr val="FFCC66"/>
    <a:srgbClr val="FFFF00"/>
    <a:srgbClr val="FF3300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768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-112" y="-1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package" Target="../embeddings/Microsoft_Excel_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4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0.5</c:v>
                </c:pt>
                <c:pt idx="1">
                  <c:v>0.15</c:v>
                </c:pt>
                <c:pt idx="2">
                  <c:v>0.15</c:v>
                </c:pt>
                <c:pt idx="3">
                  <c:v>0.17</c:v>
                </c:pt>
              </c:numCache>
            </c:numRef>
          </c:val>
        </c:ser>
        <c:dLbls>
          <c:showVal val="1"/>
        </c:dLbls>
        <c:axId val="483084424"/>
        <c:axId val="483075912"/>
      </c:barChart>
      <c:catAx>
        <c:axId val="48308442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483075912"/>
        <c:crosses val="autoZero"/>
        <c:auto val="1"/>
        <c:lblAlgn val="ctr"/>
        <c:lblOffset val="100"/>
        <c:tickLblSkip val="1"/>
        <c:tickMarkSkip val="1"/>
      </c:catAx>
      <c:valAx>
        <c:axId val="483075912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48308442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5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0.34</c:v>
                </c:pt>
                <c:pt idx="1">
                  <c:v>0.1</c:v>
                </c:pt>
                <c:pt idx="2">
                  <c:v>0.16</c:v>
                </c:pt>
                <c:pt idx="3">
                  <c:v>0.38</c:v>
                </c:pt>
              </c:numCache>
            </c:numRef>
          </c:val>
        </c:ser>
        <c:dLbls>
          <c:showVal val="1"/>
        </c:dLbls>
        <c:axId val="679690456"/>
        <c:axId val="679693736"/>
      </c:barChart>
      <c:catAx>
        <c:axId val="679690456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679693736"/>
        <c:crosses val="autoZero"/>
        <c:auto val="1"/>
        <c:lblAlgn val="ctr"/>
        <c:lblOffset val="100"/>
        <c:tickLblSkip val="1"/>
        <c:tickMarkSkip val="1"/>
      </c:catAx>
      <c:valAx>
        <c:axId val="679693736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67969045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5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0.27</c:v>
                </c:pt>
                <c:pt idx="1">
                  <c:v>0.2</c:v>
                </c:pt>
                <c:pt idx="2">
                  <c:v>0.19</c:v>
                </c:pt>
                <c:pt idx="3">
                  <c:v>0.31</c:v>
                </c:pt>
              </c:numCache>
            </c:numRef>
          </c:val>
        </c:ser>
        <c:dLbls>
          <c:showVal val="1"/>
        </c:dLbls>
        <c:axId val="692322408"/>
        <c:axId val="692305784"/>
      </c:barChart>
      <c:catAx>
        <c:axId val="692322408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692305784"/>
        <c:crosses val="autoZero"/>
        <c:auto val="1"/>
        <c:lblAlgn val="ctr"/>
        <c:lblOffset val="100"/>
        <c:tickLblSkip val="1"/>
        <c:tickMarkSkip val="1"/>
      </c:catAx>
      <c:valAx>
        <c:axId val="692305784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692322408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5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0.53</c:v>
                </c:pt>
                <c:pt idx="1">
                  <c:v>0.17</c:v>
                </c:pt>
                <c:pt idx="2">
                  <c:v>0.13</c:v>
                </c:pt>
                <c:pt idx="3">
                  <c:v>0.12</c:v>
                </c:pt>
              </c:numCache>
            </c:numRef>
          </c:val>
        </c:ser>
        <c:dLbls>
          <c:showVal val="1"/>
        </c:dLbls>
        <c:axId val="495632376"/>
        <c:axId val="495636008"/>
      </c:barChart>
      <c:catAx>
        <c:axId val="495632376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495636008"/>
        <c:crosses val="autoZero"/>
        <c:auto val="1"/>
        <c:lblAlgn val="ctr"/>
        <c:lblOffset val="100"/>
        <c:tickLblSkip val="1"/>
        <c:tickMarkSkip val="1"/>
      </c:catAx>
      <c:valAx>
        <c:axId val="495636008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49563237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5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0.49</c:v>
                </c:pt>
                <c:pt idx="1">
                  <c:v>0.11</c:v>
                </c:pt>
                <c:pt idx="2">
                  <c:v>0.15</c:v>
                </c:pt>
                <c:pt idx="3">
                  <c:v>0.22</c:v>
                </c:pt>
              </c:numCache>
            </c:numRef>
          </c:val>
        </c:ser>
        <c:dLbls>
          <c:showVal val="1"/>
        </c:dLbls>
        <c:axId val="690176616"/>
        <c:axId val="690180216"/>
      </c:barChart>
      <c:catAx>
        <c:axId val="690176616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690180216"/>
        <c:crosses val="autoZero"/>
        <c:auto val="1"/>
        <c:lblAlgn val="ctr"/>
        <c:lblOffset val="100"/>
        <c:tickLblSkip val="1"/>
        <c:tickMarkSkip val="1"/>
      </c:catAx>
      <c:valAx>
        <c:axId val="690180216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69017661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5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0.54</c:v>
                </c:pt>
                <c:pt idx="1">
                  <c:v>0.13</c:v>
                </c:pt>
                <c:pt idx="2">
                  <c:v>0.16</c:v>
                </c:pt>
                <c:pt idx="3">
                  <c:v>0.13</c:v>
                </c:pt>
              </c:numCache>
            </c:numRef>
          </c:val>
        </c:ser>
        <c:dLbls>
          <c:showVal val="1"/>
        </c:dLbls>
        <c:axId val="690474104"/>
        <c:axId val="690477560"/>
      </c:barChart>
      <c:catAx>
        <c:axId val="69047410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690477560"/>
        <c:crosses val="autoZero"/>
        <c:auto val="1"/>
        <c:lblAlgn val="ctr"/>
        <c:lblOffset val="100"/>
        <c:tickLblSkip val="1"/>
        <c:tickMarkSkip val="1"/>
      </c:catAx>
      <c:valAx>
        <c:axId val="690477560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69047410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5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0.48</c:v>
                </c:pt>
                <c:pt idx="1">
                  <c:v>0.11</c:v>
                </c:pt>
                <c:pt idx="2">
                  <c:v>0.17</c:v>
                </c:pt>
                <c:pt idx="3">
                  <c:v>0.2</c:v>
                </c:pt>
              </c:numCache>
            </c:numRef>
          </c:val>
        </c:ser>
        <c:dLbls>
          <c:showVal val="1"/>
        </c:dLbls>
        <c:axId val="484179784"/>
        <c:axId val="484183432"/>
      </c:barChart>
      <c:catAx>
        <c:axId val="48417978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484183432"/>
        <c:crosses val="autoZero"/>
        <c:auto val="1"/>
        <c:lblAlgn val="ctr"/>
        <c:lblOffset val="100"/>
        <c:tickLblSkip val="1"/>
        <c:tickMarkSkip val="1"/>
      </c:catAx>
      <c:valAx>
        <c:axId val="484183432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48417978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5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0.82</c:v>
                </c:pt>
                <c:pt idx="1">
                  <c:v>0.05</c:v>
                </c:pt>
                <c:pt idx="2">
                  <c:v>0.02</c:v>
                </c:pt>
                <c:pt idx="3">
                  <c:v>0.1</c:v>
                </c:pt>
              </c:numCache>
            </c:numRef>
          </c:val>
        </c:ser>
        <c:dLbls>
          <c:showVal val="1"/>
        </c:dLbls>
        <c:axId val="675720312"/>
        <c:axId val="675811272"/>
      </c:barChart>
      <c:catAx>
        <c:axId val="675720312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675811272"/>
        <c:crosses val="autoZero"/>
        <c:auto val="1"/>
        <c:lblAlgn val="ctr"/>
        <c:lblOffset val="100"/>
        <c:tickLblSkip val="1"/>
        <c:tickMarkSkip val="1"/>
      </c:catAx>
      <c:valAx>
        <c:axId val="675811272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67572031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5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0.75</c:v>
                </c:pt>
                <c:pt idx="1">
                  <c:v>0.09</c:v>
                </c:pt>
                <c:pt idx="2">
                  <c:v>0.08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axId val="690816120"/>
        <c:axId val="690819400"/>
      </c:barChart>
      <c:catAx>
        <c:axId val="690816120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690819400"/>
        <c:crosses val="autoZero"/>
        <c:auto val="1"/>
        <c:lblAlgn val="ctr"/>
        <c:lblOffset val="100"/>
        <c:tickLblSkip val="1"/>
        <c:tickMarkSkip val="1"/>
      </c:catAx>
      <c:valAx>
        <c:axId val="690819400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690816120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5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0.89</c:v>
                </c:pt>
                <c:pt idx="1">
                  <c:v>0.03</c:v>
                </c:pt>
                <c:pt idx="2">
                  <c:v>0.03</c:v>
                </c:pt>
                <c:pt idx="3">
                  <c:v>0.04</c:v>
                </c:pt>
              </c:numCache>
            </c:numRef>
          </c:val>
        </c:ser>
        <c:dLbls>
          <c:showVal val="1"/>
        </c:dLbls>
        <c:axId val="482595384"/>
        <c:axId val="482622520"/>
      </c:barChart>
      <c:catAx>
        <c:axId val="48259538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482622520"/>
        <c:crosses val="autoZero"/>
        <c:auto val="1"/>
        <c:lblAlgn val="ctr"/>
        <c:lblOffset val="100"/>
        <c:tickLblSkip val="1"/>
        <c:tickMarkSkip val="1"/>
      </c:catAx>
      <c:valAx>
        <c:axId val="482622520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48259538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5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0.96</c:v>
                </c:pt>
                <c:pt idx="1">
                  <c:v>0.02</c:v>
                </c:pt>
                <c:pt idx="2">
                  <c:v>0.01</c:v>
                </c:pt>
                <c:pt idx="3">
                  <c:v>0.0</c:v>
                </c:pt>
              </c:numCache>
            </c:numRef>
          </c:val>
        </c:ser>
        <c:dLbls>
          <c:showVal val="1"/>
        </c:dLbls>
        <c:axId val="675821224"/>
        <c:axId val="691107800"/>
      </c:barChart>
      <c:catAx>
        <c:axId val="67582122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691107800"/>
        <c:crosses val="autoZero"/>
        <c:auto val="1"/>
        <c:lblAlgn val="ctr"/>
        <c:lblOffset val="100"/>
        <c:tickLblSkip val="1"/>
        <c:tickMarkSkip val="1"/>
      </c:catAx>
      <c:valAx>
        <c:axId val="691107800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67582122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46867477048955"/>
          <c:y val="0.0535712838047815"/>
          <c:w val="0.88862837045721"/>
          <c:h val="0.806605638370655"/>
        </c:manualLayout>
      </c:layout>
      <c:barChart>
        <c:barDir val="col"/>
        <c:grouping val="clustered"/>
        <c:ser>
          <c:idx val="4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Strongly Disagree</c:v>
                </c:pt>
                <c:pt idx="1">
                  <c:v>Somewhat Disagree</c:v>
                </c:pt>
                <c:pt idx="2">
                  <c:v>Somewhat Agree</c:v>
                </c:pt>
                <c:pt idx="3">
                  <c:v>Strongly Agree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0.78</c:v>
                </c:pt>
                <c:pt idx="1">
                  <c:v>0.08</c:v>
                </c:pt>
                <c:pt idx="2">
                  <c:v>0.04</c:v>
                </c:pt>
                <c:pt idx="3">
                  <c:v>0.06</c:v>
                </c:pt>
              </c:numCache>
            </c:numRef>
          </c:val>
        </c:ser>
        <c:dLbls>
          <c:showVal val="1"/>
        </c:dLbls>
        <c:axId val="645162888"/>
        <c:axId val="645716392"/>
      </c:barChart>
      <c:catAx>
        <c:axId val="645162888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1"/>
          <a:lstStyle/>
          <a:p>
            <a:pPr>
              <a:defRPr sz="1600" baseline="0"/>
            </a:pPr>
            <a:endParaRPr lang="en-US"/>
          </a:p>
        </c:txPr>
        <c:crossAx val="645716392"/>
        <c:crosses val="autoZero"/>
        <c:auto val="1"/>
        <c:lblAlgn val="ctr"/>
        <c:lblOffset val="100"/>
        <c:tickLblSkip val="1"/>
        <c:tickMarkSkip val="1"/>
      </c:catAx>
      <c:valAx>
        <c:axId val="645716392"/>
        <c:scaling>
          <c:orientation val="minMax"/>
          <c:max val="1.0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645162888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000D720C-0A00-4E5A-ACFF-1927920FB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30128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44F00041-0311-4812-BF2C-60B4799E42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52068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3048000" y="2895600"/>
            <a:ext cx="2971800" cy="22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5867400" y="2895600"/>
            <a:ext cx="29718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228600" y="2895600"/>
            <a:ext cx="29718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1" name="Picture 14" descr="logo"/>
          <p:cNvPicPr>
            <a:picLocks noChangeAspect="1" noChangeArrowheads="1"/>
          </p:cNvPicPr>
          <p:nvPr userDrawn="1"/>
        </p:nvPicPr>
        <p:blipFill>
          <a:blip r:embed="rId2" cstate="print">
            <a:lum bright="-6000"/>
          </a:blip>
          <a:srcRect/>
          <a:stretch>
            <a:fillRect/>
          </a:stretch>
        </p:blipFill>
        <p:spPr bwMode="auto">
          <a:xfrm>
            <a:off x="5943600" y="5597525"/>
            <a:ext cx="30480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7735AE-0118-4A0D-AA90-1C982A6FA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04E7-9F61-4D30-A5BC-337493AD76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D428-3EAC-48FD-AC9F-EE15A5F93D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B031-0A9B-44D5-8600-A1A23EB8D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075D4-AF9E-49F8-BF83-A1A621A0E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2A6C1-1EFD-460E-B255-2E98528E1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AB182-7919-4990-852B-F7B1930DA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65E0A-3BEA-4646-B1C4-65F5828CD4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0E58E-C9F2-4C83-B2B4-64ECA4B39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0BE0E-A9ED-4DC1-A96C-313D8D94E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8D5C6-C2FA-47AF-9287-48D1D6938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B3F9F-83FC-40E2-BF91-BF5DA996E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0D7CFB10-3A9C-459E-B9F5-B410BC2A8A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457200" y="6251575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8686800" y="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87636F3-5C28-4B2A-85A7-9F74A8CCC245}" type="slidenum">
              <a:rPr lang="en-US" sz="1000">
                <a:latin typeface="Verdana" pitchFamily="34" charset="0"/>
              </a:rPr>
              <a:pPr algn="r">
                <a:defRPr/>
              </a:pPr>
              <a:t>‹#›</a:t>
            </a:fld>
            <a:endParaRPr lang="en-US" sz="1000" dirty="0">
              <a:latin typeface="Verdana" pitchFamily="34" charset="0"/>
            </a:endParaRPr>
          </a:p>
        </p:txBody>
      </p:sp>
      <p:pic>
        <p:nvPicPr>
          <p:cNvPr id="8205" name="Picture 14" descr="logo"/>
          <p:cNvPicPr>
            <a:picLocks noChangeAspect="1" noChangeArrowheads="1"/>
          </p:cNvPicPr>
          <p:nvPr/>
        </p:nvPicPr>
        <p:blipFill>
          <a:blip r:embed="rId14" cstate="print">
            <a:lum bright="-6000"/>
          </a:blip>
          <a:srcRect/>
          <a:stretch>
            <a:fillRect/>
          </a:stretch>
        </p:blipFill>
        <p:spPr bwMode="auto">
          <a:xfrm>
            <a:off x="7086600" y="6096000"/>
            <a:ext cx="1828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8980" y="801214"/>
            <a:ext cx="6705600" cy="1905772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My Questions survey</a:t>
            </a:r>
            <a:br>
              <a:rPr lang="en-US" sz="4400" b="1" dirty="0" smtClean="0"/>
            </a:br>
            <a:r>
              <a:rPr lang="en-US" sz="4400" b="1" dirty="0" smtClean="0"/>
              <a:t>January 2011</a:t>
            </a:r>
            <a:br>
              <a:rPr lang="en-US" sz="4400" b="1" dirty="0" smtClean="0"/>
            </a:br>
            <a:r>
              <a:rPr lang="en-US" sz="4400" b="1" dirty="0" smtClean="0"/>
              <a:t>on Calvinist and Arminian Beliefs</a:t>
            </a:r>
          </a:p>
        </p:txBody>
      </p:sp>
      <p:sp>
        <p:nvSpPr>
          <p:cNvPr id="236548" name="Rectangle 11"/>
          <p:cNvSpPr>
            <a:spLocks noChangeArrowheads="1"/>
          </p:cNvSpPr>
          <p:nvPr/>
        </p:nvSpPr>
        <p:spPr bwMode="auto">
          <a:xfrm>
            <a:off x="228600" y="6400800"/>
            <a:ext cx="2514600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224" y="3168203"/>
            <a:ext cx="5331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Survey of 1,002 Protestant Pastors</a:t>
            </a:r>
            <a:endParaRPr lang="en-US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55549"/>
            <a:ext cx="8229600" cy="39943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200" dirty="0" smtClean="0"/>
              <a:t>No significant differences exist by pastor age, pastor education, church size, region, and whether the pastor indicates they are Evangelical or Mainline.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27653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“My church is theologically reformed or Calvinist.”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3237"/>
            <a:ext cx="8667307" cy="9445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Comparison of Calvinist pastors and whether they describe their church as theologically reformed.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4230" y="6311370"/>
            <a:ext cx="571578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 smtClean="0"/>
              <a:t>I am theologically reformed or a Calvinist.</a:t>
            </a:r>
          </a:p>
          <a:p>
            <a:r>
              <a:rPr lang="en-US" sz="900" dirty="0" smtClean="0"/>
              <a:t>My church is theologically reformed or Calvinist. </a:t>
            </a:r>
            <a:endParaRPr lang="en-US" sz="9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19335"/>
            <a:ext cx="8229600" cy="421159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buFontTx/>
              <a:buChar char="•"/>
            </a:pPr>
            <a:r>
              <a:rPr lang="en-US" sz="2400" dirty="0" smtClean="0"/>
              <a:t>Among pastors who 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they are personally theologically Calvinist, 64% 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and 26% </a:t>
            </a:r>
            <a:r>
              <a:rPr lang="en-US" sz="2400" i="1" dirty="0" smtClean="0"/>
              <a:t>somewhat agree </a:t>
            </a:r>
            <a:r>
              <a:rPr lang="en-US" sz="2400" dirty="0" smtClean="0"/>
              <a:t>their church is theologically reformed.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Among pastors who </a:t>
            </a:r>
            <a:r>
              <a:rPr lang="en-US" sz="2400" i="1" dirty="0" smtClean="0"/>
              <a:t>somewhat agree </a:t>
            </a:r>
            <a:r>
              <a:rPr lang="en-US" sz="2400" dirty="0" smtClean="0"/>
              <a:t>they are personally theologically Calvinist, 10% 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and 67% </a:t>
            </a:r>
            <a:r>
              <a:rPr lang="en-US" sz="2400" i="1" dirty="0" smtClean="0"/>
              <a:t>somewhat agree </a:t>
            </a:r>
            <a:r>
              <a:rPr lang="en-US" sz="2400" dirty="0" smtClean="0"/>
              <a:t>their church is theologically reformed.</a:t>
            </a:r>
          </a:p>
          <a:p>
            <a:pPr lvl="0" eaLnBrk="1" hangingPunct="1">
              <a:buFontTx/>
              <a:buChar char="•"/>
            </a:pPr>
            <a:r>
              <a:rPr lang="en-US" sz="2400" dirty="0" smtClean="0"/>
              <a:t>Among pastors who 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their church is reformed, 85% 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they personally are theologically Calvinist.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8582453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204109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“My church is theologically Arminian or Wesleyan.”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4%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55549"/>
            <a:ext cx="8229600" cy="39943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200" dirty="0" smtClean="0"/>
              <a:t>No significant differences exist by pastor age, pastor education, region, and whether the pastor indicates they are Evangelical or Mainline.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of churches with average worship attendance of 100-249 (14%) are less likely than those in churches with attendance under 50 (25%) and 50-99 (26%) to </a:t>
            </a:r>
            <a:r>
              <a:rPr lang="en-US" sz="2200" i="1" dirty="0" smtClean="0"/>
              <a:t>strongly agree</a:t>
            </a:r>
            <a:r>
              <a:rPr lang="en-US" sz="2200" dirty="0" smtClean="0"/>
              <a:t> their church is theologically Arminian.</a:t>
            </a:r>
          </a:p>
          <a:p>
            <a:pPr eaLnBrk="1" hangingPunct="1">
              <a:buFontTx/>
              <a:buChar char="•"/>
            </a:pPr>
            <a:endParaRPr lang="en-US" sz="2200" dirty="0" smtClean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204109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“My church is theologically Arminian or Wesleyan.”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3237"/>
            <a:ext cx="8667307" cy="9445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Comparison of Arminian pastors and whether they describe their church as theologically Arminian.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4230" y="6311370"/>
            <a:ext cx="571578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 smtClean="0"/>
              <a:t>I am theologically Arminian or Wesleyan.</a:t>
            </a:r>
          </a:p>
          <a:p>
            <a:r>
              <a:rPr lang="en-US" sz="900" dirty="0" smtClean="0"/>
              <a:t>My church is theologically Arminian or Wesleyan. </a:t>
            </a:r>
            <a:endParaRPr lang="en-US" sz="9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19335"/>
            <a:ext cx="8229600" cy="421159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buFontTx/>
              <a:buChar char="•"/>
            </a:pPr>
            <a:r>
              <a:rPr lang="en-US" sz="2400" dirty="0" smtClean="0"/>
              <a:t>Among pastors who 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they personally are theologically Arminian, 84% 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and 14% </a:t>
            </a:r>
            <a:r>
              <a:rPr lang="en-US" sz="2400" i="1" dirty="0" smtClean="0"/>
              <a:t>somewhat agree </a:t>
            </a:r>
            <a:r>
              <a:rPr lang="en-US" sz="2400" dirty="0" smtClean="0"/>
              <a:t>their church is theologically Arminian.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Among pastors who </a:t>
            </a:r>
            <a:r>
              <a:rPr lang="en-US" sz="2400" i="1" dirty="0" smtClean="0"/>
              <a:t>somewhat agree </a:t>
            </a:r>
            <a:r>
              <a:rPr lang="en-US" sz="2400" dirty="0" smtClean="0"/>
              <a:t>they are personally theologically Arminian, 9% 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and 77% </a:t>
            </a:r>
            <a:r>
              <a:rPr lang="en-US" sz="2400" i="1" dirty="0" smtClean="0"/>
              <a:t>somewhat agree </a:t>
            </a:r>
            <a:r>
              <a:rPr lang="en-US" sz="2400" dirty="0" smtClean="0"/>
              <a:t>their church is theologically Arminian.</a:t>
            </a:r>
          </a:p>
          <a:p>
            <a:pPr lvl="0" eaLnBrk="1" hangingPunct="1">
              <a:buFontTx/>
              <a:buChar char="•"/>
            </a:pPr>
            <a:r>
              <a:rPr lang="en-US" sz="2400" dirty="0" smtClean="0"/>
              <a:t>Among pastors who 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their church is Arminian, 90% 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they are personally theologically Arminian.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8582453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195056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“It diminishes God’s sovereignty to invite all persons to repent and believe.”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2%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2145195"/>
            <a:ext cx="8229600" cy="427323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200" dirty="0" smtClean="0"/>
              <a:t>No significant differences exist by region and whether the pastor indicates they are Evangelical or Mainline.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age 65+ are more likely than other age groups to strongly agree (21%) and less likely to </a:t>
            </a:r>
            <a:r>
              <a:rPr lang="en-US" sz="2200" i="1" dirty="0" smtClean="0"/>
              <a:t>strongly disagree </a:t>
            </a:r>
            <a:r>
              <a:rPr lang="en-US" sz="2200" dirty="0" smtClean="0"/>
              <a:t>(72%) that it diminishes God’s sovereignty to invite all persons to repent and believe.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with some college or less education are more likely than other age groups to </a:t>
            </a:r>
            <a:r>
              <a:rPr lang="en-US" sz="2200" i="1" dirty="0" smtClean="0"/>
              <a:t>strongly agree </a:t>
            </a:r>
            <a:r>
              <a:rPr lang="en-US" sz="2200" dirty="0" smtClean="0"/>
              <a:t>(21%) and less likely to strongly disagree (70%).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of churches with average worship attendance under 50 (16%) are more likely than those in churches with attendance of 100-249 (8%) and 250+ (8%) to </a:t>
            </a:r>
            <a:r>
              <a:rPr lang="en-US" sz="2200" i="1" dirty="0" smtClean="0"/>
              <a:t>strongly agree</a:t>
            </a:r>
            <a:r>
              <a:rPr lang="en-US" sz="2200" dirty="0" smtClean="0"/>
              <a:t>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6463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</a:t>
            </a: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195056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“It diminishes God’s sovereignty to invite all persons to repent and believe.”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2962"/>
            <a:ext cx="8560981" cy="1358021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600" dirty="0" smtClean="0"/>
              <a:t>“God predestines some people to salvation before the foundation of the world, and predestines some to damnation.”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2%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55549"/>
            <a:ext cx="8229600" cy="39943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200" dirty="0" smtClean="0"/>
              <a:t>No patterns of clear differences exist by pastor education, church size and whether the pastor indicates they are Evangelical or Mainline.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in the Northeast are more likely to </a:t>
            </a:r>
            <a:r>
              <a:rPr lang="en-US" sz="2200" i="1" dirty="0" smtClean="0"/>
              <a:t>strongly disagree </a:t>
            </a:r>
            <a:r>
              <a:rPr lang="en-US" sz="2200" dirty="0" smtClean="0"/>
              <a:t>that God predestines than pastors in the South (84% compared to 71%).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age 65+ (1%) are less likely than those ages 55-64 (6%) or under age 45 (7%) to </a:t>
            </a:r>
            <a:r>
              <a:rPr lang="en-US" sz="2200" i="1" dirty="0" smtClean="0"/>
              <a:t>strongly agree</a:t>
            </a:r>
            <a:r>
              <a:rPr lang="en-US" sz="2200" dirty="0" smtClean="0"/>
              <a:t>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2962"/>
            <a:ext cx="8560981" cy="1358021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3600" dirty="0" smtClean="0"/>
              <a:t>“God predestines some people to salvation before the foundation of the world, and predestines some to damnation.”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27653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“Christ died only for the elect, not for everyone in the world.”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1%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8392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Methodology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400" dirty="0" smtClean="0"/>
              <a:t>The telephone survey of Protestant pastors was conducted  January 17-27, 2011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The calling list was randomly drawn from a list of all Protestant churches. Up to six calls were made to reach a sampled phone number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Each interview was conducted with the senior pastor, minister or priest of the church called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Quotas were used to maintain an accurate size distribution of Protestant churches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Responses were weighted within the size groups to reflect the geographic distribution of Protestant churches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55549"/>
            <a:ext cx="8229600" cy="39943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200" dirty="0" smtClean="0"/>
              <a:t>No significant differences exist by pastor age, pastor education, church size, and whether the pastor indicates they are Evangelical or Mainline.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in the Northeast (7%) are more likely than those in the Midwest (2%) or West (1%) to </a:t>
            </a:r>
            <a:r>
              <a:rPr lang="en-US" sz="2200" i="1" dirty="0" smtClean="0"/>
              <a:t>strongly agree </a:t>
            </a:r>
            <a:r>
              <a:rPr lang="en-US" sz="2200" dirty="0" smtClean="0"/>
              <a:t>that Christ died only for the elect.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27653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“Christ died only for the elect, not for everyone in the world.”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27653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“God loves only the elect, not everyone in the world.”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0%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34949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55549"/>
            <a:ext cx="8229600" cy="39943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200" dirty="0" smtClean="0"/>
              <a:t>No significant differences exist by pastor age, pastor education, church size, region, and whether the pastor indicates they are Evangelical or Mainline.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27653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“God loves only the elect, not everyone in the world.”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2021"/>
            <a:ext cx="8560981" cy="1276538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sz="3600" dirty="0" smtClean="0"/>
              <a:t>“I am a five-point Calvinist.”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4%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55549"/>
            <a:ext cx="8229600" cy="39943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200" dirty="0" smtClean="0"/>
              <a:t>No patterns of clear differences exist by pastor age, pastor education, region, and whether the pastor indicates they are Evangelical or Mainline.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of churches with average worship attendance under 50 are less likely than those in churches with attendance 250+ to </a:t>
            </a:r>
            <a:r>
              <a:rPr lang="en-US" sz="2200" i="1" dirty="0" smtClean="0"/>
              <a:t>strongly disagree </a:t>
            </a:r>
            <a:r>
              <a:rPr lang="en-US" sz="2200" dirty="0" smtClean="0"/>
              <a:t>they are a 5-point Calvinist (72% compared to 83%).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2021"/>
            <a:ext cx="8560981" cy="1276538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sz="3600" dirty="0" smtClean="0"/>
              <a:t>“I am a five-point Calvinist.”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17286"/>
            <a:ext cx="8560981" cy="124032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“A person can, after becoming a Christian, reject Christ and lose their salvation.”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3%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55549"/>
            <a:ext cx="8229600" cy="39943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200" dirty="0" smtClean="0"/>
              <a:t>No patterns of clear differences exist by pastor age, pastor education, region, and whether the pastor indicates they are Evangelical or Mainline.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of churches with average worship attendance of 50-99 are more likely to </a:t>
            </a:r>
            <a:r>
              <a:rPr lang="en-US" sz="2200" i="1" dirty="0" smtClean="0"/>
              <a:t>strongly agree </a:t>
            </a:r>
            <a:r>
              <a:rPr lang="en-US" sz="2200" dirty="0" smtClean="0"/>
              <a:t>a person can lose their salvation than those with attendance of 100-249 (44% compared to 34%).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of churches with average worship attendance of 50-99 (25%) are less likely to </a:t>
            </a:r>
            <a:r>
              <a:rPr lang="en-US" sz="2200" i="1" dirty="0" smtClean="0"/>
              <a:t>strongly disagree </a:t>
            </a:r>
            <a:r>
              <a:rPr lang="en-US" sz="2200" dirty="0" smtClean="0"/>
              <a:t>than those in churches with attendance under 50 (37%) or 100-249 (39%).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17286"/>
            <a:ext cx="8560981" cy="124032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“A person can, after becoming a Christian, reject Christ and lose their salvation.”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2131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“God is the true evangelist and when he calls someone to himself, his grace is irresistible.”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3%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846913"/>
            <a:ext cx="8229600" cy="39943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000" dirty="0" smtClean="0"/>
              <a:t>No significant differences exist by pastor age, region, and whether the pastor indicates they are Evangelical or Mainline.</a:t>
            </a:r>
          </a:p>
          <a:p>
            <a:pPr eaLnBrk="1" hangingPunct="1">
              <a:buFontTx/>
              <a:buChar char="•"/>
            </a:pPr>
            <a:r>
              <a:rPr lang="en-US" sz="2000" dirty="0" smtClean="0"/>
              <a:t>Pastors with some college or less education (26%) are less likely than pastors with a Doctorate degree (37%) to </a:t>
            </a:r>
            <a:r>
              <a:rPr lang="en-US" sz="2000" i="1" dirty="0" smtClean="0"/>
              <a:t>strongly agree</a:t>
            </a:r>
            <a:r>
              <a:rPr lang="en-US" sz="2000" dirty="0" smtClean="0"/>
              <a:t>.</a:t>
            </a:r>
          </a:p>
          <a:p>
            <a:pPr eaLnBrk="1" hangingPunct="1">
              <a:buFontTx/>
              <a:buChar char="•"/>
            </a:pPr>
            <a:r>
              <a:rPr lang="en-US" sz="2000" dirty="0" smtClean="0"/>
              <a:t>Pastors with some college or less education (33%) are more likely to </a:t>
            </a:r>
            <a:r>
              <a:rPr lang="en-US" sz="2000" i="1" dirty="0" smtClean="0"/>
              <a:t>strongly disagree </a:t>
            </a:r>
            <a:r>
              <a:rPr lang="en-US" sz="2000" dirty="0" smtClean="0"/>
              <a:t>that God is the true evangelist than pastors with a Bachelor’s degree (22%).</a:t>
            </a:r>
          </a:p>
          <a:p>
            <a:pPr eaLnBrk="1" hangingPunct="1">
              <a:buFontTx/>
              <a:buChar char="•"/>
            </a:pPr>
            <a:r>
              <a:rPr lang="en-US" sz="2000" dirty="0" smtClean="0"/>
              <a:t>Pastors of churches with average worship attendance of 50-99 (27%) are less likely to </a:t>
            </a:r>
            <a:r>
              <a:rPr lang="en-US" sz="2000" i="1" dirty="0" smtClean="0"/>
              <a:t>strongly agree </a:t>
            </a:r>
            <a:r>
              <a:rPr lang="en-US" sz="2000" dirty="0" smtClean="0"/>
              <a:t>than those with attendance of 100-249 (35%)</a:t>
            </a:r>
          </a:p>
          <a:p>
            <a:pPr eaLnBrk="1" hangingPunct="1">
              <a:buFontTx/>
              <a:buChar char="•"/>
            </a:pPr>
            <a:r>
              <a:rPr lang="en-US" sz="2000" dirty="0" smtClean="0"/>
              <a:t>Pastors of churches under 50 (12%) are less likely to </a:t>
            </a:r>
            <a:r>
              <a:rPr lang="en-US" sz="2000" i="1" dirty="0" smtClean="0"/>
              <a:t>somewhat agree</a:t>
            </a:r>
            <a:r>
              <a:rPr lang="en-US" sz="2000" dirty="0" smtClean="0"/>
              <a:t> than other church sizes; pastors of churches 100-249 (16%) are less likely to </a:t>
            </a:r>
            <a:r>
              <a:rPr lang="en-US" sz="2000" i="1" dirty="0" smtClean="0"/>
              <a:t>somewhat disagree </a:t>
            </a:r>
            <a:r>
              <a:rPr lang="en-US" sz="2000" dirty="0" smtClean="0"/>
              <a:t>than other church sizes.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2131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“God is the true evangelist and when he calls someone to himself, his grace is irresistible.”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6749"/>
            <a:ext cx="8560981" cy="1330859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sz="3000" dirty="0" smtClean="0"/>
              <a:t>“People become Christians NOT because they first put their trust in Jesus as Savior and Lord; God makes them Christians first, and then they believe in Christ.”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6%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8392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Methodology  </a:t>
            </a:r>
            <a:r>
              <a:rPr lang="en-US" sz="2000" dirty="0" smtClean="0"/>
              <a:t>continued</a:t>
            </a:r>
            <a:endParaRPr lang="en-US" dirty="0" smtClean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400" dirty="0" smtClean="0"/>
              <a:t>The completed sample is 1,002 phone interviews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The sample provides 95% confidence that the sampling error does not exceed </a:t>
            </a:r>
            <a:r>
              <a:rPr lang="en-US" sz="2400" u="sng" dirty="0" smtClean="0"/>
              <a:t>+</a:t>
            </a:r>
            <a:r>
              <a:rPr lang="en-US" sz="2400" dirty="0" smtClean="0"/>
              <a:t> 3.2%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Margins of error are higher in sub-groups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892177"/>
            <a:ext cx="8229600" cy="429133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000" dirty="0" smtClean="0"/>
              <a:t>No significant differences exist by whether the pastor indicates they are Evangelical or Mainline.</a:t>
            </a:r>
          </a:p>
          <a:p>
            <a:pPr eaLnBrk="1" hangingPunct="1">
              <a:buFontTx/>
              <a:buChar char="•"/>
            </a:pPr>
            <a:r>
              <a:rPr lang="en-US" sz="2000" dirty="0" smtClean="0"/>
              <a:t>Pastors age 65+ are more likely than those ages 55-64 to </a:t>
            </a:r>
            <a:r>
              <a:rPr lang="en-US" sz="2000" i="1" dirty="0" smtClean="0"/>
              <a:t>strongly agree</a:t>
            </a:r>
            <a:r>
              <a:rPr lang="en-US" sz="2000" dirty="0" smtClean="0"/>
              <a:t> God makes people Christians (61% compared to 51%).</a:t>
            </a:r>
          </a:p>
          <a:p>
            <a:pPr eaLnBrk="1" hangingPunct="1">
              <a:buFontTx/>
              <a:buChar char="•"/>
            </a:pPr>
            <a:r>
              <a:rPr lang="en-US" sz="2000" dirty="0" smtClean="0"/>
              <a:t>Pastors with some college or less education are more likely than pastors with a Doctorate degree to </a:t>
            </a:r>
            <a:r>
              <a:rPr lang="en-US" sz="2000" i="1" dirty="0" smtClean="0"/>
              <a:t>strongly disagree </a:t>
            </a:r>
            <a:r>
              <a:rPr lang="en-US" sz="2000" dirty="0" smtClean="0"/>
              <a:t>(61% compared to 48%).</a:t>
            </a:r>
          </a:p>
          <a:p>
            <a:pPr eaLnBrk="1" hangingPunct="1">
              <a:buFontTx/>
              <a:buChar char="•"/>
            </a:pPr>
            <a:r>
              <a:rPr lang="en-US" sz="2000" dirty="0" smtClean="0"/>
              <a:t>Pastors in the South (47%) are less likely to </a:t>
            </a:r>
            <a:r>
              <a:rPr lang="en-US" sz="2000" i="1" dirty="0" smtClean="0"/>
              <a:t>strongly disagree </a:t>
            </a:r>
            <a:r>
              <a:rPr lang="en-US" sz="2000" dirty="0" smtClean="0"/>
              <a:t>than pastors in the Midwest (56%) and West (62%). </a:t>
            </a:r>
          </a:p>
          <a:p>
            <a:pPr eaLnBrk="1" hangingPunct="1">
              <a:buFontTx/>
              <a:buChar char="•"/>
            </a:pPr>
            <a:r>
              <a:rPr lang="en-US" sz="2000" dirty="0" smtClean="0"/>
              <a:t>Pastors of churches with average worship attendance under 50 have significantly different responses than those with attendance of 100-249: they are less likely to </a:t>
            </a:r>
            <a:r>
              <a:rPr lang="en-US" sz="2000" i="1" dirty="0" smtClean="0"/>
              <a:t>strongly agree </a:t>
            </a:r>
            <a:r>
              <a:rPr lang="en-US" sz="2000" dirty="0" smtClean="0"/>
              <a:t>(8% compared to 14%) and more likely to </a:t>
            </a:r>
            <a:r>
              <a:rPr lang="en-US" sz="2000" i="1" dirty="0" smtClean="0"/>
              <a:t>strongly disagree </a:t>
            </a:r>
            <a:r>
              <a:rPr lang="en-US" sz="2000" dirty="0" smtClean="0"/>
              <a:t>(60% compared to 50%).</a:t>
            </a:r>
          </a:p>
          <a:p>
            <a:pPr eaLnBrk="1" hangingPunct="1">
              <a:buFontTx/>
              <a:buChar char="•"/>
            </a:pPr>
            <a:endParaRPr lang="en-US" sz="2000" dirty="0" smtClean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6749"/>
            <a:ext cx="8560981" cy="1330859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sz="3000" dirty="0" smtClean="0"/>
              <a:t>“People become Christians NOT because they first put their trust in Jesus as Savior and Lord; God makes them Christians first, and then they believe in Christ.”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11"/>
          <p:cNvSpPr>
            <a:spLocks noChangeArrowheads="1"/>
          </p:cNvSpPr>
          <p:nvPr/>
        </p:nvSpPr>
        <p:spPr bwMode="auto">
          <a:xfrm>
            <a:off x="228600" y="6400800"/>
            <a:ext cx="2514600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224" y="3168203"/>
            <a:ext cx="5331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Survey of 1,002 Protestant Pastors</a:t>
            </a:r>
            <a:endParaRPr lang="en-US" sz="24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8980" y="801214"/>
            <a:ext cx="6705600" cy="1905772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My Questions survey</a:t>
            </a:r>
            <a:br>
              <a:rPr lang="en-US" sz="4400" b="1" dirty="0" smtClean="0"/>
            </a:br>
            <a:r>
              <a:rPr lang="en-US" sz="4400" b="1" dirty="0" smtClean="0"/>
              <a:t>January 2011</a:t>
            </a:r>
            <a:br>
              <a:rPr lang="en-US" sz="4400" b="1" dirty="0" smtClean="0"/>
            </a:br>
            <a:r>
              <a:rPr lang="en-US" sz="4400" b="1" dirty="0" smtClean="0"/>
              <a:t>on Calvinist and Arminian Beliefs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3237"/>
            <a:ext cx="8667307" cy="9445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Summary of the strongest opinions among pastors about personally being Calvinist or Arminian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4230" y="6311370"/>
            <a:ext cx="571578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dirty="0" smtClean="0"/>
              <a:t>I am theologically reformed or Calvinist.</a:t>
            </a:r>
          </a:p>
          <a:p>
            <a:r>
              <a:rPr lang="en-US" sz="900" dirty="0" smtClean="0"/>
              <a:t>I am theologically Arminian or Wesleyan. </a:t>
            </a:r>
            <a:endParaRPr lang="en-US" sz="9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19335"/>
            <a:ext cx="8229600" cy="421159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buFontTx/>
              <a:buChar char="•"/>
            </a:pPr>
            <a:r>
              <a:rPr lang="en-US" sz="2400" dirty="0" smtClean="0"/>
              <a:t>29% are strongly neither (</a:t>
            </a:r>
            <a:r>
              <a:rPr lang="en-US" sz="2400" i="1" dirty="0" smtClean="0"/>
              <a:t>strongly disagree </a:t>
            </a:r>
            <a:r>
              <a:rPr lang="en-US" sz="2400" dirty="0" smtClean="0"/>
              <a:t>with </a:t>
            </a:r>
            <a:r>
              <a:rPr lang="en-US" sz="2400" u="sng" dirty="0" smtClean="0"/>
              <a:t>both</a:t>
            </a:r>
            <a:r>
              <a:rPr lang="en-US" sz="2400" dirty="0" smtClean="0"/>
              <a:t> the Calvinist and Arminian labels)</a:t>
            </a:r>
          </a:p>
          <a:p>
            <a:pPr lvl="0" eaLnBrk="1" hangingPunct="1">
              <a:buFontTx/>
              <a:buChar char="•"/>
            </a:pPr>
            <a:r>
              <a:rPr lang="en-US" sz="2400" dirty="0" smtClean="0"/>
              <a:t>12% are strongly Arminian (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to being theologically Arminian </a:t>
            </a:r>
            <a:r>
              <a:rPr lang="en-US" sz="2400" u="sng" dirty="0" smtClean="0"/>
              <a:t>and</a:t>
            </a:r>
            <a:r>
              <a:rPr lang="en-US" sz="2400" dirty="0" smtClean="0"/>
              <a:t> </a:t>
            </a:r>
            <a:r>
              <a:rPr lang="en-US" sz="2400" i="1" dirty="0" smtClean="0"/>
              <a:t>strongly disagree </a:t>
            </a:r>
            <a:r>
              <a:rPr lang="en-US" sz="2400" dirty="0" smtClean="0"/>
              <a:t>to being Calvinist)</a:t>
            </a:r>
          </a:p>
          <a:p>
            <a:pPr lvl="0" eaLnBrk="1" hangingPunct="1">
              <a:buFontTx/>
              <a:buChar char="•"/>
            </a:pPr>
            <a:r>
              <a:rPr lang="en-US" sz="2400" dirty="0" smtClean="0"/>
              <a:t>10% are strongly Calvinist (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to being theologically Calvinist </a:t>
            </a:r>
            <a:r>
              <a:rPr lang="en-US" sz="2400" u="sng" dirty="0" smtClean="0"/>
              <a:t>and</a:t>
            </a:r>
            <a:r>
              <a:rPr lang="en-US" sz="2400" dirty="0" smtClean="0"/>
              <a:t> </a:t>
            </a:r>
            <a:r>
              <a:rPr lang="en-US" sz="2400" i="1" dirty="0" smtClean="0"/>
              <a:t>strongly disagree </a:t>
            </a:r>
            <a:r>
              <a:rPr lang="en-US" sz="2400" dirty="0" smtClean="0"/>
              <a:t>to being Arminian) </a:t>
            </a:r>
          </a:p>
          <a:p>
            <a:pPr lvl="0" eaLnBrk="1" hangingPunct="1">
              <a:buFontTx/>
              <a:buChar char="•"/>
            </a:pPr>
            <a:r>
              <a:rPr lang="en-US" sz="2400" dirty="0" smtClean="0"/>
              <a:t>4% are strongly confused (</a:t>
            </a:r>
            <a:r>
              <a:rPr lang="en-US" sz="2400" i="1" dirty="0" smtClean="0"/>
              <a:t>strongly agree </a:t>
            </a:r>
            <a:r>
              <a:rPr lang="en-US" sz="2400" dirty="0" smtClean="0"/>
              <a:t>to being </a:t>
            </a:r>
            <a:r>
              <a:rPr lang="en-US" sz="2400" u="sng" dirty="0" smtClean="0"/>
              <a:t>both</a:t>
            </a:r>
            <a:r>
              <a:rPr lang="en-US" sz="2400" dirty="0" smtClean="0"/>
              <a:t> theologically Calvinist and Arminian)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8582453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186003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sz="3600" dirty="0" smtClean="0"/>
              <a:t>“I am theologically reformed or a Calvinist.”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4%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55549"/>
            <a:ext cx="8229600" cy="39943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200" dirty="0" smtClean="0"/>
              <a:t>No significant differences exist by pastor age, pastor education, region, and whether the pastor indicates they are Evangelical or Mainline.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of churches with average worship attendance of 250 or more are more likely than those in churches with attendance of 100-249 to </a:t>
            </a:r>
            <a:r>
              <a:rPr lang="en-US" sz="2200" i="1" dirty="0" smtClean="0"/>
              <a:t>strongly disagree </a:t>
            </a:r>
            <a:r>
              <a:rPr lang="en-US" sz="2200" dirty="0" smtClean="0"/>
              <a:t>they are Calvinist (57% compared to 47%).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186003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sz="3600" dirty="0" smtClean="0"/>
              <a:t>“I am theologically reformed or a Calvinist.”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167896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sz="3600" dirty="0" smtClean="0"/>
              <a:t>“I am theologically Arminian or Wesleyan.”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4%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55549"/>
            <a:ext cx="8229600" cy="39943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z="2200" dirty="0" smtClean="0"/>
              <a:t>No significant differences exist by pastor education, region, and whether the pastor indicates they are Evangelical or Mainline.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under age 45 are more likely than other age groups to </a:t>
            </a:r>
            <a:r>
              <a:rPr lang="en-US" sz="2200" i="1" dirty="0" smtClean="0"/>
              <a:t>strongly disagree </a:t>
            </a:r>
            <a:r>
              <a:rPr lang="en-US" sz="2200" dirty="0" smtClean="0"/>
              <a:t>they are Arminian (55%)</a:t>
            </a:r>
          </a:p>
          <a:p>
            <a:pPr eaLnBrk="1" hangingPunct="1">
              <a:buFontTx/>
              <a:buChar char="•"/>
            </a:pPr>
            <a:r>
              <a:rPr lang="en-US" sz="2200" dirty="0" smtClean="0"/>
              <a:t>Pastors of churches with average worship attendance of 100-249 (14%) are less likely than those in churches with attendance under 50 (27%) and 50-99 (28%) to </a:t>
            </a:r>
            <a:r>
              <a:rPr lang="en-US" sz="2200" i="1" dirty="0" smtClean="0"/>
              <a:t>strongly agree</a:t>
            </a:r>
            <a:r>
              <a:rPr lang="en-US" sz="2200" dirty="0" smtClean="0"/>
              <a:t> they are Arminian.</a:t>
            </a:r>
          </a:p>
          <a:p>
            <a:pPr eaLnBrk="1" hangingPunct="1">
              <a:buFontTx/>
              <a:buChar char="•"/>
            </a:pPr>
            <a:endParaRPr lang="en-US" sz="2200" dirty="0" smtClean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711126" y="1531320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Differences by sub-groups of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167896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sz="3600" dirty="0" smtClean="0"/>
              <a:t>“I am theologically Arminian or Wesleyan.”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45"/>
            <a:ext cx="8560981" cy="127653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/>
              <a:t>“My church is theologically reformed or Calvinist.”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V="1">
            <a:off x="4465674" y="2133599"/>
            <a:ext cx="4221126" cy="135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3284" y="6398568"/>
            <a:ext cx="7006856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For the following questions, please tell me whether you strongly agree, somewhat agree, somewhat disagree, or strongly disagree.</a:t>
            </a:r>
            <a:endParaRPr lang="en-US" sz="900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06348729"/>
              </p:ext>
            </p:extLst>
          </p:nvPr>
        </p:nvGraphicFramePr>
        <p:xfrm>
          <a:off x="274018" y="1572882"/>
          <a:ext cx="8612405" cy="42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691" y="5855841"/>
            <a:ext cx="160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4%</a:t>
            </a:r>
            <a:endParaRPr lang="en-US" sz="16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27564" y="1486055"/>
            <a:ext cx="5753518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ea typeface="ヒラギノ角ゴ Pro W3" charset="-128"/>
              </a:rPr>
              <a:t>Among Protestant Pastors</a:t>
            </a:r>
            <a:endParaRPr lang="en-US" b="1" dirty="0">
              <a:solidFill>
                <a:schemeClr val="bg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1904295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12">
      <a:dk1>
        <a:srgbClr val="000000"/>
      </a:dk1>
      <a:lt1>
        <a:srgbClr val="FFFFFF"/>
      </a:lt1>
      <a:dk2>
        <a:srgbClr val="852338"/>
      </a:dk2>
      <a:lt2>
        <a:srgbClr val="5F5F5F"/>
      </a:lt2>
      <a:accent1>
        <a:srgbClr val="922339"/>
      </a:accent1>
      <a:accent2>
        <a:srgbClr val="000000"/>
      </a:accent2>
      <a:accent3>
        <a:srgbClr val="FFFFFF"/>
      </a:accent3>
      <a:accent4>
        <a:srgbClr val="000000"/>
      </a:accent4>
      <a:accent5>
        <a:srgbClr val="C7ACAE"/>
      </a:accent5>
      <a:accent6>
        <a:srgbClr val="000000"/>
      </a:accent6>
      <a:hlink>
        <a:srgbClr val="90986B"/>
      </a:hlink>
      <a:folHlink>
        <a:srgbClr val="F0AB00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92263E"/>
        </a:dk2>
        <a:lt2>
          <a:srgbClr val="92263E"/>
        </a:lt2>
        <a:accent1>
          <a:srgbClr val="92263E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C7ACAF"/>
        </a:accent5>
        <a:accent6>
          <a:srgbClr val="000000"/>
        </a:accent6>
        <a:hlink>
          <a:srgbClr val="CC3858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92263E"/>
        </a:dk2>
        <a:lt2>
          <a:srgbClr val="892339"/>
        </a:lt2>
        <a:accent1>
          <a:srgbClr val="92263E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C7ACAF"/>
        </a:accent5>
        <a:accent6>
          <a:srgbClr val="000000"/>
        </a:accent6>
        <a:hlink>
          <a:srgbClr val="CC3858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852338"/>
        </a:dk2>
        <a:lt2>
          <a:srgbClr val="5F5F5F"/>
        </a:lt2>
        <a:accent1>
          <a:srgbClr val="922339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C7ACAE"/>
        </a:accent5>
        <a:accent6>
          <a:srgbClr val="000000"/>
        </a:accent6>
        <a:hlink>
          <a:srgbClr val="F0AB00"/>
        </a:hlink>
        <a:folHlink>
          <a:srgbClr val="9098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852338"/>
        </a:dk2>
        <a:lt2>
          <a:srgbClr val="5F5F5F"/>
        </a:lt2>
        <a:accent1>
          <a:srgbClr val="922339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C7ACAE"/>
        </a:accent5>
        <a:accent6>
          <a:srgbClr val="000000"/>
        </a:accent6>
        <a:hlink>
          <a:srgbClr val="90986B"/>
        </a:hlink>
        <a:folHlink>
          <a:srgbClr val="F0A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Level 12">
    <a:dk1>
      <a:srgbClr val="000000"/>
    </a:dk1>
    <a:lt1>
      <a:srgbClr val="FFFFFF"/>
    </a:lt1>
    <a:dk2>
      <a:srgbClr val="852338"/>
    </a:dk2>
    <a:lt2>
      <a:srgbClr val="5F5F5F"/>
    </a:lt2>
    <a:accent1>
      <a:srgbClr val="922339"/>
    </a:accent1>
    <a:accent2>
      <a:srgbClr val="000000"/>
    </a:accent2>
    <a:accent3>
      <a:srgbClr val="FFFFFF"/>
    </a:accent3>
    <a:accent4>
      <a:srgbClr val="000000"/>
    </a:accent4>
    <a:accent5>
      <a:srgbClr val="C7ACAE"/>
    </a:accent5>
    <a:accent6>
      <a:srgbClr val="000000"/>
    </a:accent6>
    <a:hlink>
      <a:srgbClr val="90986B"/>
    </a:hlink>
    <a:folHlink>
      <a:srgbClr val="F0AB00"/>
    </a:folHlink>
  </a:clrScheme>
  <a:fontScheme name="Lev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7570</TotalTime>
  <Words>2323</Words>
  <Application>Microsoft Macintosh PowerPoint</Application>
  <PresentationFormat>On-screen Show (4:3)</PresentationFormat>
  <Paragraphs>141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Level</vt:lpstr>
      <vt:lpstr>My Questions survey January 2011 on Calvinist and Arminian Beliefs</vt:lpstr>
      <vt:lpstr>Methodology</vt:lpstr>
      <vt:lpstr>Methodology  continued</vt:lpstr>
      <vt:lpstr>Summary of the strongest opinions among pastors about personally being Calvinist or Arminian </vt:lpstr>
      <vt:lpstr>“I am theologically reformed or a Calvinist.”</vt:lpstr>
      <vt:lpstr>“I am theologically reformed or a Calvinist.”</vt:lpstr>
      <vt:lpstr>“I am theologically Arminian or Wesleyan.”</vt:lpstr>
      <vt:lpstr>“I am theologically Arminian or Wesleyan.”</vt:lpstr>
      <vt:lpstr>“My church is theologically reformed or Calvinist.”</vt:lpstr>
      <vt:lpstr>“My church is theologically reformed or Calvinist.”</vt:lpstr>
      <vt:lpstr>Comparison of Calvinist pastors and whether they describe their church as theologically reformed.</vt:lpstr>
      <vt:lpstr>“My church is theologically Arminian or Wesleyan.”</vt:lpstr>
      <vt:lpstr>“My church is theologically Arminian or Wesleyan.”</vt:lpstr>
      <vt:lpstr>Comparison of Arminian pastors and whether they describe their church as theologically Arminian.</vt:lpstr>
      <vt:lpstr>“It diminishes God’s sovereignty to invite all persons to repent and believe.”</vt:lpstr>
      <vt:lpstr>“It diminishes God’s sovereignty to invite all persons to repent and believe.”</vt:lpstr>
      <vt:lpstr>“God predestines some people to salvation before the foundation of the world, and predestines some to damnation.”</vt:lpstr>
      <vt:lpstr>“God predestines some people to salvation before the foundation of the world, and predestines some to damnation.”</vt:lpstr>
      <vt:lpstr>“Christ died only for the elect, not for everyone in the world.”</vt:lpstr>
      <vt:lpstr>“Christ died only for the elect, not for everyone in the world.”</vt:lpstr>
      <vt:lpstr>“God loves only the elect, not everyone in the world.”</vt:lpstr>
      <vt:lpstr>“God loves only the elect, not everyone in the world.”</vt:lpstr>
      <vt:lpstr>“I am a five-point Calvinist.”</vt:lpstr>
      <vt:lpstr>“I am a five-point Calvinist.”</vt:lpstr>
      <vt:lpstr>“A person can, after becoming a Christian, reject Christ and lose their salvation.”</vt:lpstr>
      <vt:lpstr>“A person can, after becoming a Christian, reject Christ and lose their salvation.”</vt:lpstr>
      <vt:lpstr>“God is the true evangelist and when he calls someone to himself, his grace is irresistible.”</vt:lpstr>
      <vt:lpstr>“God is the true evangelist and when he calls someone to himself, his grace is irresistible.”</vt:lpstr>
      <vt:lpstr>“People become Christians NOT because they first put their trust in Jesus as Savior and Lord; God makes them Christians first, and then they believe in Christ.”</vt:lpstr>
      <vt:lpstr>“People become Christians NOT because they first put their trust in Jesus as Savior and Lord; God makes them Christians first, and then they believe in Christ.”</vt:lpstr>
      <vt:lpstr>My Questions survey January 2011 on Calvinist and Arminian Beliefs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L. Miller</dc:creator>
  <cp:lastModifiedBy>User Template</cp:lastModifiedBy>
  <cp:revision>621</cp:revision>
  <dcterms:created xsi:type="dcterms:W3CDTF">2012-03-14T13:55:51Z</dcterms:created>
  <dcterms:modified xsi:type="dcterms:W3CDTF">2012-03-14T14:04:49Z</dcterms:modified>
</cp:coreProperties>
</file>