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4"/>
  </p:notesMasterIdLst>
  <p:handoutMasterIdLst>
    <p:handoutMasterId r:id="rId35"/>
  </p:handoutMasterIdLst>
  <p:sldIdLst>
    <p:sldId id="257" r:id="rId2"/>
    <p:sldId id="775" r:id="rId3"/>
    <p:sldId id="766" r:id="rId4"/>
    <p:sldId id="761" r:id="rId5"/>
    <p:sldId id="763" r:id="rId6"/>
    <p:sldId id="764" r:id="rId7"/>
    <p:sldId id="660" r:id="rId8"/>
    <p:sldId id="776" r:id="rId9"/>
    <p:sldId id="756" r:id="rId10"/>
    <p:sldId id="757" r:id="rId11"/>
    <p:sldId id="760" r:id="rId12"/>
    <p:sldId id="780" r:id="rId13"/>
    <p:sldId id="777" r:id="rId14"/>
    <p:sldId id="779" r:id="rId15"/>
    <p:sldId id="778" r:id="rId16"/>
    <p:sldId id="781" r:id="rId17"/>
    <p:sldId id="769" r:id="rId18"/>
    <p:sldId id="771" r:id="rId19"/>
    <p:sldId id="772" r:id="rId20"/>
    <p:sldId id="773" r:id="rId21"/>
    <p:sldId id="793" r:id="rId22"/>
    <p:sldId id="789" r:id="rId23"/>
    <p:sldId id="790" r:id="rId24"/>
    <p:sldId id="783" r:id="rId25"/>
    <p:sldId id="784" r:id="rId26"/>
    <p:sldId id="785" r:id="rId27"/>
    <p:sldId id="786" r:id="rId28"/>
    <p:sldId id="788" r:id="rId29"/>
    <p:sldId id="787" r:id="rId30"/>
    <p:sldId id="792" r:id="rId31"/>
    <p:sldId id="791" r:id="rId32"/>
    <p:sldId id="631" r:id="rId33"/>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00000"/>
    <a:srgbClr val="000000"/>
    <a:srgbClr val="FFCC00"/>
    <a:srgbClr val="FFCC66"/>
    <a:srgbClr val="FFFF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68" autoAdjust="0"/>
    <p:restoredTop sz="91941" autoAdjust="0"/>
  </p:normalViewPr>
  <p:slideViewPr>
    <p:cSldViewPr snapToGrid="0">
      <p:cViewPr varScale="1">
        <p:scale>
          <a:sx n="95" d="100"/>
          <a:sy n="95" d="100"/>
        </p:scale>
        <p:origin x="-90"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2007_Workbook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2007_Workbook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2007_Workbook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2007_Workbook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2007_Workbook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2007_Workbook7.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9.9555020900165575E-2"/>
          <c:y val="3.4362712369433182E-2"/>
          <c:w val="0.8819472392339861"/>
          <c:h val="0.77035088203322932"/>
        </c:manualLayout>
      </c:layout>
      <c:lineChart>
        <c:grouping val="standard"/>
        <c:ser>
          <c:idx val="1"/>
          <c:order val="0"/>
          <c:tx>
            <c:strRef>
              <c:f>Sheet1!$B$1</c:f>
              <c:strCache>
                <c:ptCount val="1"/>
                <c:pt idx="0">
                  <c:v>All</c:v>
                </c:pt>
              </c:strCache>
            </c:strRef>
          </c:tx>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Sheet1!$B$2:$B$29</c:f>
              <c:numCache>
                <c:formatCode>0%</c:formatCode>
                <c:ptCount val="28"/>
                <c:pt idx="0">
                  <c:v>9.2778993435448584E-2</c:v>
                </c:pt>
                <c:pt idx="1">
                  <c:v>0.13480737018425459</c:v>
                </c:pt>
                <c:pt idx="2">
                  <c:v>0.11988383087937324</c:v>
                </c:pt>
                <c:pt idx="3">
                  <c:v>0.14106962663975781</c:v>
                </c:pt>
                <c:pt idx="4">
                  <c:v>0.1216541755888651</c:v>
                </c:pt>
                <c:pt idx="5">
                  <c:v>0.1328685127935276</c:v>
                </c:pt>
                <c:pt idx="6">
                  <c:v>0.14468336174118263</c:v>
                </c:pt>
                <c:pt idx="7">
                  <c:v>0.11785297549591597</c:v>
                </c:pt>
                <c:pt idx="8">
                  <c:v>0.14020160416215044</c:v>
                </c:pt>
                <c:pt idx="9">
                  <c:v>0.12767536805641472</c:v>
                </c:pt>
                <c:pt idx="10">
                  <c:v>0.12219554030874785</c:v>
                </c:pt>
                <c:pt idx="11">
                  <c:v>0.14095917044718081</c:v>
                </c:pt>
                <c:pt idx="12">
                  <c:v>0.14251619502216162</c:v>
                </c:pt>
                <c:pt idx="13">
                  <c:v>0.12057753774936626</c:v>
                </c:pt>
                <c:pt idx="14">
                  <c:v>0.16644067796610171</c:v>
                </c:pt>
                <c:pt idx="15">
                  <c:v>0.15858915741345528</c:v>
                </c:pt>
                <c:pt idx="16">
                  <c:v>0.13338856669428334</c:v>
                </c:pt>
                <c:pt idx="17">
                  <c:v>0.11683687180865358</c:v>
                </c:pt>
                <c:pt idx="18">
                  <c:v>0.1609173495965949</c:v>
                </c:pt>
                <c:pt idx="19">
                  <c:v>0.1574722807972247</c:v>
                </c:pt>
                <c:pt idx="20">
                  <c:v>0.15312477882369593</c:v>
                </c:pt>
                <c:pt idx="21">
                  <c:v>0.18943063179420944</c:v>
                </c:pt>
                <c:pt idx="22">
                  <c:v>0.2063283756197142</c:v>
                </c:pt>
                <c:pt idx="23">
                  <c:v>0.18250536032270961</c:v>
                </c:pt>
                <c:pt idx="24">
                  <c:v>0.15377479663193949</c:v>
                </c:pt>
                <c:pt idx="25">
                  <c:v>0.22447435754811434</c:v>
                </c:pt>
                <c:pt idx="26">
                  <c:v>0.21822054889527395</c:v>
                </c:pt>
                <c:pt idx="27">
                  <c:v>0.22570825354740512</c:v>
                </c:pt>
              </c:numCache>
            </c:numRef>
          </c:val>
        </c:ser>
        <c:ser>
          <c:idx val="2"/>
          <c:order val="1"/>
          <c:tx>
            <c:strRef>
              <c:f>Sheet1!$C$1</c:f>
              <c:strCache>
                <c:ptCount val="1"/>
                <c:pt idx="0">
                  <c:v>New England</c:v>
                </c:pt>
              </c:strCache>
            </c:strRef>
          </c:tx>
          <c:spPr>
            <a:ln>
              <a:solidFill>
                <a:schemeClr val="accent1"/>
              </a:solidFill>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Sheet1!$C$2:$C$29</c:f>
              <c:numCache>
                <c:formatCode>0%</c:formatCode>
                <c:ptCount val="28"/>
                <c:pt idx="0">
                  <c:v>5.6263269639065812E-2</c:v>
                </c:pt>
                <c:pt idx="1">
                  <c:v>9.878213802435723E-2</c:v>
                </c:pt>
                <c:pt idx="2">
                  <c:v>0.13841807909604523</c:v>
                </c:pt>
                <c:pt idx="3">
                  <c:v>0.1402002861230329</c:v>
                </c:pt>
                <c:pt idx="4">
                  <c:v>0.1058965102286402</c:v>
                </c:pt>
                <c:pt idx="5">
                  <c:v>0.10355987055016182</c:v>
                </c:pt>
                <c:pt idx="6">
                  <c:v>0.17454545454545456</c:v>
                </c:pt>
                <c:pt idx="7">
                  <c:v>0.18923327895595432</c:v>
                </c:pt>
                <c:pt idx="8">
                  <c:v>5.6410256410256418E-2</c:v>
                </c:pt>
                <c:pt idx="9">
                  <c:v>0.15887850467289719</c:v>
                </c:pt>
                <c:pt idx="10">
                  <c:v>0.2330226364846871</c:v>
                </c:pt>
                <c:pt idx="11">
                  <c:v>0.15829694323144106</c:v>
                </c:pt>
                <c:pt idx="12">
                  <c:v>0.15896279594137541</c:v>
                </c:pt>
                <c:pt idx="13">
                  <c:v>9.421841541755889E-2</c:v>
                </c:pt>
                <c:pt idx="14">
                  <c:v>0.21077283372365338</c:v>
                </c:pt>
                <c:pt idx="15">
                  <c:v>0.16911764705882354</c:v>
                </c:pt>
                <c:pt idx="16">
                  <c:v>0.1337295690936107</c:v>
                </c:pt>
                <c:pt idx="17">
                  <c:v>4.661487236403996E-2</c:v>
                </c:pt>
                <c:pt idx="18">
                  <c:v>0.15322580645161291</c:v>
                </c:pt>
                <c:pt idx="19">
                  <c:v>0.14025245441795231</c:v>
                </c:pt>
                <c:pt idx="20">
                  <c:v>0.199502796768179</c:v>
                </c:pt>
                <c:pt idx="21">
                  <c:v>0.20895522388059701</c:v>
                </c:pt>
                <c:pt idx="22">
                  <c:v>0.21596578759800428</c:v>
                </c:pt>
                <c:pt idx="23">
                  <c:v>0.19825853985264569</c:v>
                </c:pt>
                <c:pt idx="24">
                  <c:v>0.19390862944162437</c:v>
                </c:pt>
                <c:pt idx="25">
                  <c:v>0.32019704433497537</c:v>
                </c:pt>
                <c:pt idx="26">
                  <c:v>0.40554821664464991</c:v>
                </c:pt>
                <c:pt idx="27">
                  <c:v>0.30930537352555704</c:v>
                </c:pt>
              </c:numCache>
            </c:numRef>
          </c:val>
        </c:ser>
        <c:marker val="1"/>
        <c:axId val="116030080"/>
        <c:axId val="130089728"/>
      </c:lineChart>
      <c:catAx>
        <c:axId val="116030080"/>
        <c:scaling>
          <c:orientation val="minMax"/>
        </c:scaling>
        <c:axPos val="b"/>
        <c:numFmt formatCode="General" sourceLinked="1"/>
        <c:tickLblPos val="nextTo"/>
        <c:txPr>
          <a:bodyPr rot="-2760000"/>
          <a:lstStyle/>
          <a:p>
            <a:pPr>
              <a:defRPr/>
            </a:pPr>
            <a:endParaRPr lang="en-US"/>
          </a:p>
        </c:txPr>
        <c:crossAx val="130089728"/>
        <c:crosses val="autoZero"/>
        <c:auto val="1"/>
        <c:lblAlgn val="ctr"/>
        <c:lblOffset val="100"/>
      </c:catAx>
      <c:valAx>
        <c:axId val="130089728"/>
        <c:scaling>
          <c:orientation val="minMax"/>
          <c:max val="0.5"/>
        </c:scaling>
        <c:axPos val="l"/>
        <c:majorGridlines/>
        <c:numFmt formatCode="0%" sourceLinked="1"/>
        <c:tickLblPos val="nextTo"/>
        <c:crossAx val="116030080"/>
        <c:crosses val="autoZero"/>
        <c:crossBetween val="between"/>
      </c:valAx>
    </c:plotArea>
    <c:legend>
      <c:legendPos val="b"/>
      <c:layout/>
    </c:legend>
    <c:plotVisOnly val="1"/>
  </c:chart>
  <c:txPr>
    <a:bodyPr/>
    <a:lstStyle/>
    <a:p>
      <a:pPr>
        <a:defRPr sz="12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9.9555020900165492E-2"/>
          <c:y val="4.5575045936356771E-2"/>
          <c:w val="0.88194723923398544"/>
          <c:h val="0.75913854846630502"/>
        </c:manualLayout>
      </c:layout>
      <c:lineChart>
        <c:grouping val="standard"/>
        <c:ser>
          <c:idx val="1"/>
          <c:order val="0"/>
          <c:tx>
            <c:strRef>
              <c:f>Sheet1!$B$1</c:f>
              <c:strCache>
                <c:ptCount val="1"/>
                <c:pt idx="0">
                  <c:v>All</c:v>
                </c:pt>
              </c:strCache>
            </c:strRef>
          </c:tx>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Sheet1!$B$2:$B$29</c:f>
              <c:numCache>
                <c:formatCode>0%</c:formatCode>
                <c:ptCount val="28"/>
                <c:pt idx="0">
                  <c:v>0.35273522975929983</c:v>
                </c:pt>
                <c:pt idx="1">
                  <c:v>0.28073701842546062</c:v>
                </c:pt>
                <c:pt idx="2">
                  <c:v>0.31115763879508312</c:v>
                </c:pt>
                <c:pt idx="3">
                  <c:v>0.29868819374369326</c:v>
                </c:pt>
                <c:pt idx="4">
                  <c:v>0.29135438972162736</c:v>
                </c:pt>
                <c:pt idx="5">
                  <c:v>0.30296651976583572</c:v>
                </c:pt>
                <c:pt idx="6">
                  <c:v>0.28576111183951752</c:v>
                </c:pt>
                <c:pt idx="7">
                  <c:v>0.29240167478893542</c:v>
                </c:pt>
                <c:pt idx="8">
                  <c:v>0.28782787773683072</c:v>
                </c:pt>
                <c:pt idx="9">
                  <c:v>0.322714338735618</c:v>
                </c:pt>
                <c:pt idx="10">
                  <c:v>0.33598627787307034</c:v>
                </c:pt>
                <c:pt idx="11">
                  <c:v>0.3359040829552819</c:v>
                </c:pt>
                <c:pt idx="12">
                  <c:v>0.32465052846914422</c:v>
                </c:pt>
                <c:pt idx="13">
                  <c:v>0.28645431500055107</c:v>
                </c:pt>
                <c:pt idx="14">
                  <c:v>0.26922033898305081</c:v>
                </c:pt>
                <c:pt idx="15">
                  <c:v>0.3015022860875245</c:v>
                </c:pt>
                <c:pt idx="16">
                  <c:v>0.29584996610680125</c:v>
                </c:pt>
                <c:pt idx="17">
                  <c:v>0.29165546895995698</c:v>
                </c:pt>
                <c:pt idx="18">
                  <c:v>0.29788450543167527</c:v>
                </c:pt>
                <c:pt idx="19">
                  <c:v>0.27943677300863889</c:v>
                </c:pt>
                <c:pt idx="20">
                  <c:v>0.24166607686318917</c:v>
                </c:pt>
                <c:pt idx="21">
                  <c:v>0.26556165464786713</c:v>
                </c:pt>
                <c:pt idx="22">
                  <c:v>0.25160396617089537</c:v>
                </c:pt>
                <c:pt idx="23">
                  <c:v>0.24781044445252026</c:v>
                </c:pt>
                <c:pt idx="24">
                  <c:v>0.27526045383188241</c:v>
                </c:pt>
                <c:pt idx="25">
                  <c:v>0.26192012459672936</c:v>
                </c:pt>
                <c:pt idx="26">
                  <c:v>0.25468146239968298</c:v>
                </c:pt>
                <c:pt idx="27">
                  <c:v>0.25840820935827563</c:v>
                </c:pt>
              </c:numCache>
            </c:numRef>
          </c:val>
        </c:ser>
        <c:ser>
          <c:idx val="2"/>
          <c:order val="1"/>
          <c:tx>
            <c:strRef>
              <c:f>Sheet1!$C$1</c:f>
              <c:strCache>
                <c:ptCount val="1"/>
                <c:pt idx="0">
                  <c:v>New England</c:v>
                </c:pt>
              </c:strCache>
            </c:strRef>
          </c:tx>
          <c:spPr>
            <a:ln>
              <a:solidFill>
                <a:schemeClr val="accent1"/>
              </a:solidFill>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Sheet1!$C$2:$C$29</c:f>
              <c:numCache>
                <c:formatCode>0%</c:formatCode>
                <c:ptCount val="28"/>
                <c:pt idx="0">
                  <c:v>0.44798301486199571</c:v>
                </c:pt>
                <c:pt idx="1">
                  <c:v>0.32746955345060891</c:v>
                </c:pt>
                <c:pt idx="2">
                  <c:v>0.40112994350282488</c:v>
                </c:pt>
                <c:pt idx="3">
                  <c:v>0.27324749642346208</c:v>
                </c:pt>
                <c:pt idx="4">
                  <c:v>0.2563176895306859</c:v>
                </c:pt>
                <c:pt idx="5">
                  <c:v>0.28802588996763756</c:v>
                </c:pt>
                <c:pt idx="6">
                  <c:v>0.30787878787878786</c:v>
                </c:pt>
                <c:pt idx="7">
                  <c:v>0.37683523654159873</c:v>
                </c:pt>
                <c:pt idx="8">
                  <c:v>0.3</c:v>
                </c:pt>
                <c:pt idx="9">
                  <c:v>0.24966622162883848</c:v>
                </c:pt>
                <c:pt idx="10">
                  <c:v>0.25299600532623173</c:v>
                </c:pt>
                <c:pt idx="11">
                  <c:v>0.2085152838427948</c:v>
                </c:pt>
                <c:pt idx="12">
                  <c:v>0.27846674182638104</c:v>
                </c:pt>
                <c:pt idx="13">
                  <c:v>0.24839400428265526</c:v>
                </c:pt>
                <c:pt idx="14">
                  <c:v>0.21077283372365338</c:v>
                </c:pt>
                <c:pt idx="15">
                  <c:v>0.38725490196078438</c:v>
                </c:pt>
                <c:pt idx="16">
                  <c:v>0.2213967310549777</c:v>
                </c:pt>
                <c:pt idx="17">
                  <c:v>0.31742508324084356</c:v>
                </c:pt>
                <c:pt idx="18">
                  <c:v>0.30000000000000004</c:v>
                </c:pt>
                <c:pt idx="19">
                  <c:v>0.28471248246844322</c:v>
                </c:pt>
                <c:pt idx="20">
                  <c:v>0.19266625233064014</c:v>
                </c:pt>
                <c:pt idx="21">
                  <c:v>0.22795115332428764</c:v>
                </c:pt>
                <c:pt idx="22">
                  <c:v>0.2195295794725588</c:v>
                </c:pt>
                <c:pt idx="23">
                  <c:v>0.2585398526456798</c:v>
                </c:pt>
                <c:pt idx="24">
                  <c:v>0.2395939086294416</c:v>
                </c:pt>
                <c:pt idx="25">
                  <c:v>0.14778325123152708</c:v>
                </c:pt>
                <c:pt idx="26">
                  <c:v>0.13870541611624834</c:v>
                </c:pt>
                <c:pt idx="27">
                  <c:v>0.13630406290956751</c:v>
                </c:pt>
              </c:numCache>
            </c:numRef>
          </c:val>
        </c:ser>
        <c:marker val="1"/>
        <c:axId val="130234240"/>
        <c:axId val="133992832"/>
      </c:lineChart>
      <c:catAx>
        <c:axId val="130234240"/>
        <c:scaling>
          <c:orientation val="minMax"/>
        </c:scaling>
        <c:axPos val="b"/>
        <c:numFmt formatCode="General" sourceLinked="1"/>
        <c:tickLblPos val="nextTo"/>
        <c:txPr>
          <a:bodyPr rot="-2760000"/>
          <a:lstStyle/>
          <a:p>
            <a:pPr>
              <a:defRPr/>
            </a:pPr>
            <a:endParaRPr lang="en-US"/>
          </a:p>
        </c:txPr>
        <c:crossAx val="133992832"/>
        <c:crosses val="autoZero"/>
        <c:auto val="1"/>
        <c:lblAlgn val="ctr"/>
        <c:lblOffset val="100"/>
      </c:catAx>
      <c:valAx>
        <c:axId val="133992832"/>
        <c:scaling>
          <c:orientation val="minMax"/>
        </c:scaling>
        <c:axPos val="l"/>
        <c:majorGridlines/>
        <c:numFmt formatCode="0%" sourceLinked="1"/>
        <c:tickLblPos val="nextTo"/>
        <c:crossAx val="130234240"/>
        <c:crosses val="autoZero"/>
        <c:crossBetween val="between"/>
      </c:valAx>
    </c:plotArea>
    <c:legend>
      <c:legendPos val="b"/>
      <c:layout/>
    </c:legend>
    <c:plotVisOnly val="1"/>
  </c:chart>
  <c:txPr>
    <a:bodyPr/>
    <a:lstStyle/>
    <a:p>
      <a:pPr>
        <a:defRPr sz="1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9.9555020900165561E-2"/>
          <c:y val="3.7165795761164105E-2"/>
          <c:w val="0.88194723923398566"/>
          <c:h val="0.7675477986414988"/>
        </c:manualLayout>
      </c:layout>
      <c:lineChart>
        <c:grouping val="standard"/>
        <c:ser>
          <c:idx val="1"/>
          <c:order val="0"/>
          <c:tx>
            <c:strRef>
              <c:f>Sheet1!$B$1</c:f>
              <c:strCache>
                <c:ptCount val="1"/>
                <c:pt idx="0">
                  <c:v>All</c:v>
                </c:pt>
              </c:strCache>
            </c:strRef>
          </c:tx>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Sheet1!$B$2:$B$29</c:f>
              <c:numCache>
                <c:formatCode>0%</c:formatCode>
                <c:ptCount val="28"/>
                <c:pt idx="0">
                  <c:v>0.38880849011095037</c:v>
                </c:pt>
                <c:pt idx="1">
                  <c:v>0.32447920700069699</c:v>
                </c:pt>
                <c:pt idx="2">
                  <c:v>0.35354155475404808</c:v>
                </c:pt>
                <c:pt idx="3">
                  <c:v>0.34774436090225563</c:v>
                </c:pt>
                <c:pt idx="4">
                  <c:v>0.33170806033825989</c:v>
                </c:pt>
                <c:pt idx="5">
                  <c:v>0.34938936509140561</c:v>
                </c:pt>
                <c:pt idx="6">
                  <c:v>0.33409979305587495</c:v>
                </c:pt>
                <c:pt idx="7">
                  <c:v>0.33146591970121381</c:v>
                </c:pt>
                <c:pt idx="8">
                  <c:v>0.33476205483769306</c:v>
                </c:pt>
                <c:pt idx="9">
                  <c:v>0.3699475251737343</c:v>
                </c:pt>
                <c:pt idx="10">
                  <c:v>0.3827575425980928</c:v>
                </c:pt>
                <c:pt idx="11">
                  <c:v>0.39102225575254618</c:v>
                </c:pt>
                <c:pt idx="12">
                  <c:v>0.37860834990059644</c:v>
                </c:pt>
                <c:pt idx="13">
                  <c:v>0.3257300413585662</c:v>
                </c:pt>
                <c:pt idx="14">
                  <c:v>0.32297681984546561</c:v>
                </c:pt>
                <c:pt idx="15">
                  <c:v>0.35832945194845522</c:v>
                </c:pt>
                <c:pt idx="16">
                  <c:v>0.34138710238136621</c:v>
                </c:pt>
                <c:pt idx="17">
                  <c:v>0.3302396348421453</c:v>
                </c:pt>
                <c:pt idx="18">
                  <c:v>0.35501211387038156</c:v>
                </c:pt>
                <c:pt idx="19">
                  <c:v>0.33166478281931216</c:v>
                </c:pt>
                <c:pt idx="20">
                  <c:v>0.28536208265429774</c:v>
                </c:pt>
                <c:pt idx="21">
                  <c:v>0.32762360023015979</c:v>
                </c:pt>
                <c:pt idx="22">
                  <c:v>0.31701267683262913</c:v>
                </c:pt>
                <c:pt idx="23">
                  <c:v>0.30313402978439652</c:v>
                </c:pt>
                <c:pt idx="24">
                  <c:v>0.32528037777215613</c:v>
                </c:pt>
                <c:pt idx="25">
                  <c:v>0.33773238466834982</c:v>
                </c:pt>
                <c:pt idx="26">
                  <c:v>0.3257714973702554</c:v>
                </c:pt>
                <c:pt idx="27">
                  <c:v>0.33373493975903612</c:v>
                </c:pt>
              </c:numCache>
            </c:numRef>
          </c:val>
        </c:ser>
        <c:ser>
          <c:idx val="2"/>
          <c:order val="1"/>
          <c:tx>
            <c:strRef>
              <c:f>Sheet1!$C$1</c:f>
              <c:strCache>
                <c:ptCount val="1"/>
                <c:pt idx="0">
                  <c:v>New England</c:v>
                </c:pt>
              </c:strCache>
            </c:strRef>
          </c:tx>
          <c:spPr>
            <a:ln>
              <a:solidFill>
                <a:schemeClr val="accent1"/>
              </a:solidFill>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Sheet1!$C$2:$C$29</c:f>
              <c:numCache>
                <c:formatCode>0%</c:formatCode>
                <c:ptCount val="28"/>
                <c:pt idx="0">
                  <c:v>0.47469066366704155</c:v>
                </c:pt>
                <c:pt idx="1">
                  <c:v>0.36336336336336328</c:v>
                </c:pt>
                <c:pt idx="2">
                  <c:v>0.46557377049180326</c:v>
                </c:pt>
                <c:pt idx="3">
                  <c:v>0.31780366056572379</c:v>
                </c:pt>
                <c:pt idx="4">
                  <c:v>0.28667563930013457</c:v>
                </c:pt>
                <c:pt idx="5">
                  <c:v>0.32129963898916969</c:v>
                </c:pt>
                <c:pt idx="6">
                  <c:v>0.37298091042584436</c:v>
                </c:pt>
                <c:pt idx="7">
                  <c:v>0.46478873239436624</c:v>
                </c:pt>
                <c:pt idx="8">
                  <c:v>0.31793478260869568</c:v>
                </c:pt>
                <c:pt idx="9">
                  <c:v>0.29682539682539683</c:v>
                </c:pt>
                <c:pt idx="10">
                  <c:v>0.32986111111111116</c:v>
                </c:pt>
                <c:pt idx="11">
                  <c:v>0.24773022049286644</c:v>
                </c:pt>
                <c:pt idx="12">
                  <c:v>0.33109919571045571</c:v>
                </c:pt>
                <c:pt idx="13">
                  <c:v>0.27423167848699764</c:v>
                </c:pt>
                <c:pt idx="14">
                  <c:v>0.2670623145400593</c:v>
                </c:pt>
                <c:pt idx="15">
                  <c:v>0.46607669616519176</c:v>
                </c:pt>
                <c:pt idx="16">
                  <c:v>0.25557461406518012</c:v>
                </c:pt>
                <c:pt idx="17">
                  <c:v>0.33294528521536676</c:v>
                </c:pt>
                <c:pt idx="18">
                  <c:v>0.35428571428571431</c:v>
                </c:pt>
                <c:pt idx="19">
                  <c:v>0.33115823817292012</c:v>
                </c:pt>
                <c:pt idx="20">
                  <c:v>0.24068322981366458</c:v>
                </c:pt>
                <c:pt idx="21">
                  <c:v>0.28816466552315606</c:v>
                </c:pt>
                <c:pt idx="22">
                  <c:v>0.27999999999999997</c:v>
                </c:pt>
                <c:pt idx="23">
                  <c:v>0.32247284878863824</c:v>
                </c:pt>
                <c:pt idx="24">
                  <c:v>0.29722921914357675</c:v>
                </c:pt>
                <c:pt idx="25">
                  <c:v>0.21739130434782608</c:v>
                </c:pt>
                <c:pt idx="26">
                  <c:v>0.23333333333333334</c:v>
                </c:pt>
                <c:pt idx="27">
                  <c:v>0.19734345351043645</c:v>
                </c:pt>
              </c:numCache>
            </c:numRef>
          </c:val>
        </c:ser>
        <c:marker val="1"/>
        <c:axId val="133995904"/>
        <c:axId val="134300800"/>
      </c:lineChart>
      <c:catAx>
        <c:axId val="133995904"/>
        <c:scaling>
          <c:orientation val="minMax"/>
        </c:scaling>
        <c:axPos val="b"/>
        <c:numFmt formatCode="General" sourceLinked="1"/>
        <c:tickLblPos val="nextTo"/>
        <c:txPr>
          <a:bodyPr rot="-2760000"/>
          <a:lstStyle/>
          <a:p>
            <a:pPr>
              <a:defRPr/>
            </a:pPr>
            <a:endParaRPr lang="en-US"/>
          </a:p>
        </c:txPr>
        <c:crossAx val="134300800"/>
        <c:crosses val="autoZero"/>
        <c:auto val="1"/>
        <c:lblAlgn val="ctr"/>
        <c:lblOffset val="100"/>
      </c:catAx>
      <c:valAx>
        <c:axId val="134300800"/>
        <c:scaling>
          <c:orientation val="minMax"/>
          <c:max val="0.5"/>
        </c:scaling>
        <c:axPos val="l"/>
        <c:majorGridlines/>
        <c:numFmt formatCode="0%" sourceLinked="1"/>
        <c:tickLblPos val="nextTo"/>
        <c:crossAx val="133995904"/>
        <c:crosses val="autoZero"/>
        <c:crossBetween val="between"/>
      </c:valAx>
    </c:plotArea>
    <c:legend>
      <c:legendPos val="b"/>
      <c:layout/>
    </c:legend>
    <c:plotVisOnly val="1"/>
  </c:chart>
  <c:txPr>
    <a:bodyPr/>
    <a:lstStyle/>
    <a:p>
      <a:pPr>
        <a:defRPr sz="12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9.9555020900165575E-2"/>
          <c:y val="5.1181212719818577E-2"/>
          <c:w val="0.88194723923398577"/>
          <c:h val="0.75353238168284231"/>
        </c:manualLayout>
      </c:layout>
      <c:lineChart>
        <c:grouping val="standard"/>
        <c:ser>
          <c:idx val="1"/>
          <c:order val="0"/>
          <c:tx>
            <c:strRef>
              <c:f>Sheet1!$B$1</c:f>
              <c:strCache>
                <c:ptCount val="1"/>
                <c:pt idx="0">
                  <c:v>Evangelical (All)</c:v>
                </c:pt>
              </c:strCache>
            </c:strRef>
          </c:tx>
          <c:spPr>
            <a:ln>
              <a:solidFill>
                <a:srgbClr val="92D050"/>
              </a:solidFill>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Sheet1!$B$2:$B$29</c:f>
              <c:numCache>
                <c:formatCode>0%</c:formatCode>
                <c:ptCount val="28"/>
                <c:pt idx="0">
                  <c:v>0.17142857142857137</c:v>
                </c:pt>
                <c:pt idx="1">
                  <c:v>0.2052931323283082</c:v>
                </c:pt>
                <c:pt idx="2">
                  <c:v>0.2189652843441848</c:v>
                </c:pt>
                <c:pt idx="3">
                  <c:v>0.21183989236461484</c:v>
                </c:pt>
                <c:pt idx="4">
                  <c:v>0.23273554603854385</c:v>
                </c:pt>
                <c:pt idx="5">
                  <c:v>0.2249556008682497</c:v>
                </c:pt>
                <c:pt idx="6">
                  <c:v>0.23305362527861548</c:v>
                </c:pt>
                <c:pt idx="7">
                  <c:v>0.24456036790445465</c:v>
                </c:pt>
                <c:pt idx="8">
                  <c:v>0.2302189464556687</c:v>
                </c:pt>
                <c:pt idx="9">
                  <c:v>0.24198936038599533</c:v>
                </c:pt>
                <c:pt idx="10">
                  <c:v>0.26566037735849057</c:v>
                </c:pt>
                <c:pt idx="11">
                  <c:v>0.28379779650032405</c:v>
                </c:pt>
                <c:pt idx="12">
                  <c:v>0.26839413569723836</c:v>
                </c:pt>
                <c:pt idx="13">
                  <c:v>0.26253719828061284</c:v>
                </c:pt>
                <c:pt idx="14">
                  <c:v>0.26338983050847459</c:v>
                </c:pt>
                <c:pt idx="15">
                  <c:v>0.25303723056825606</c:v>
                </c:pt>
                <c:pt idx="16">
                  <c:v>0.24516080439858406</c:v>
                </c:pt>
                <c:pt idx="17">
                  <c:v>0.27821822090835796</c:v>
                </c:pt>
                <c:pt idx="18">
                  <c:v>0.29693157995044789</c:v>
                </c:pt>
                <c:pt idx="19">
                  <c:v>0.26151282225698935</c:v>
                </c:pt>
                <c:pt idx="20">
                  <c:v>0.25617524240922923</c:v>
                </c:pt>
                <c:pt idx="21">
                  <c:v>0.24945287554263978</c:v>
                </c:pt>
                <c:pt idx="22">
                  <c:v>0.23261154855643046</c:v>
                </c:pt>
                <c:pt idx="23">
                  <c:v>0.23414616418941014</c:v>
                </c:pt>
                <c:pt idx="24">
                  <c:v>0.27779363493649201</c:v>
                </c:pt>
                <c:pt idx="25">
                  <c:v>0.2429191233730115</c:v>
                </c:pt>
                <c:pt idx="26">
                  <c:v>0.25141186961260281</c:v>
                </c:pt>
                <c:pt idx="27">
                  <c:v>0.25664064417930965</c:v>
                </c:pt>
              </c:numCache>
            </c:numRef>
          </c:val>
        </c:ser>
        <c:ser>
          <c:idx val="2"/>
          <c:order val="1"/>
          <c:tx>
            <c:strRef>
              <c:f>Sheet1!$C$1</c:f>
              <c:strCache>
                <c:ptCount val="1"/>
                <c:pt idx="0">
                  <c:v>Evangelical (New England)</c:v>
                </c:pt>
              </c:strCache>
            </c:strRef>
          </c:tx>
          <c:spPr>
            <a:ln>
              <a:solidFill>
                <a:srgbClr val="92D050"/>
              </a:solidFill>
              <a:prstDash val="sysDash"/>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Sheet1!$C$2:$C$29</c:f>
              <c:numCache>
                <c:formatCode>0%</c:formatCode>
                <c:ptCount val="28"/>
                <c:pt idx="0">
                  <c:v>0.10828025477707005</c:v>
                </c:pt>
                <c:pt idx="1">
                  <c:v>4.8714479025710418E-2</c:v>
                </c:pt>
                <c:pt idx="2">
                  <c:v>0.11864406779661017</c:v>
                </c:pt>
                <c:pt idx="3">
                  <c:v>2.575107296137339E-2</c:v>
                </c:pt>
                <c:pt idx="4">
                  <c:v>0</c:v>
                </c:pt>
                <c:pt idx="5">
                  <c:v>1.6181229773462785E-2</c:v>
                </c:pt>
                <c:pt idx="6">
                  <c:v>1.5757575757575755E-2</c:v>
                </c:pt>
                <c:pt idx="7">
                  <c:v>1.6313213703099513E-2</c:v>
                </c:pt>
                <c:pt idx="8">
                  <c:v>3.0769230769230767E-2</c:v>
                </c:pt>
                <c:pt idx="9">
                  <c:v>0.11081441922563418</c:v>
                </c:pt>
                <c:pt idx="10">
                  <c:v>7.8561917443408805E-2</c:v>
                </c:pt>
                <c:pt idx="11">
                  <c:v>0.13100436681222707</c:v>
                </c:pt>
                <c:pt idx="12">
                  <c:v>8.4554678692220969E-2</c:v>
                </c:pt>
                <c:pt idx="13">
                  <c:v>7.4946466809421838E-2</c:v>
                </c:pt>
                <c:pt idx="14">
                  <c:v>6.2060889929742395E-2</c:v>
                </c:pt>
                <c:pt idx="15">
                  <c:v>0.12377450980392157</c:v>
                </c:pt>
                <c:pt idx="16">
                  <c:v>0.10252600297176821</c:v>
                </c:pt>
                <c:pt idx="17">
                  <c:v>7.1032186459489471E-2</c:v>
                </c:pt>
                <c:pt idx="18">
                  <c:v>1.7741935483870968E-2</c:v>
                </c:pt>
                <c:pt idx="19">
                  <c:v>6.311360448807854E-2</c:v>
                </c:pt>
                <c:pt idx="20">
                  <c:v>0.12492231199502797</c:v>
                </c:pt>
                <c:pt idx="21">
                  <c:v>7.8697421981004073E-2</c:v>
                </c:pt>
                <c:pt idx="22">
                  <c:v>0.13471133285816106</c:v>
                </c:pt>
                <c:pt idx="23">
                  <c:v>7.8365706630944387E-2</c:v>
                </c:pt>
                <c:pt idx="24">
                  <c:v>8.1218274111675121E-2</c:v>
                </c:pt>
                <c:pt idx="25">
                  <c:v>0.12192118226600986</c:v>
                </c:pt>
                <c:pt idx="26">
                  <c:v>0.10435931307793925</c:v>
                </c:pt>
                <c:pt idx="27">
                  <c:v>7.3394495412844041E-2</c:v>
                </c:pt>
              </c:numCache>
            </c:numRef>
          </c:val>
        </c:ser>
        <c:ser>
          <c:idx val="0"/>
          <c:order val="2"/>
          <c:tx>
            <c:strRef>
              <c:f>Sheet1!$D$1</c:f>
              <c:strCache>
                <c:ptCount val="1"/>
                <c:pt idx="0">
                  <c:v>Mainline (All)</c:v>
                </c:pt>
              </c:strCache>
            </c:strRef>
          </c:tx>
          <c:spPr>
            <a:ln>
              <a:solidFill>
                <a:srgbClr val="0070C0"/>
              </a:solidFill>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Sheet1!$D$2:$D$29</c:f>
              <c:numCache>
                <c:formatCode>0%</c:formatCode>
                <c:ptCount val="28"/>
                <c:pt idx="0">
                  <c:v>0.28002500781494216</c:v>
                </c:pt>
                <c:pt idx="1">
                  <c:v>0.28040201005025123</c:v>
                </c:pt>
                <c:pt idx="2">
                  <c:v>0.28812643522896125</c:v>
                </c:pt>
                <c:pt idx="3">
                  <c:v>0.30803901782711068</c:v>
                </c:pt>
                <c:pt idx="4">
                  <c:v>0.27663276231263378</c:v>
                </c:pt>
                <c:pt idx="5">
                  <c:v>0.2866539498783135</c:v>
                </c:pt>
                <c:pt idx="6">
                  <c:v>0.28235216992264323</c:v>
                </c:pt>
                <c:pt idx="7">
                  <c:v>0.26837806301050171</c:v>
                </c:pt>
                <c:pt idx="8">
                  <c:v>0.28300455235204858</c:v>
                </c:pt>
                <c:pt idx="9">
                  <c:v>0.25640232586910799</c:v>
                </c:pt>
                <c:pt idx="10">
                  <c:v>0.20672384219554027</c:v>
                </c:pt>
                <c:pt idx="11">
                  <c:v>0.20803629293583928</c:v>
                </c:pt>
                <c:pt idx="12">
                  <c:v>0.19959086259802253</c:v>
                </c:pt>
                <c:pt idx="13">
                  <c:v>0.22296924942136009</c:v>
                </c:pt>
                <c:pt idx="14">
                  <c:v>0.19016949152542373</c:v>
                </c:pt>
                <c:pt idx="15">
                  <c:v>0.21789679947746568</c:v>
                </c:pt>
                <c:pt idx="16">
                  <c:v>0.23401370791594489</c:v>
                </c:pt>
                <c:pt idx="17">
                  <c:v>0.19329481322225206</c:v>
                </c:pt>
                <c:pt idx="18">
                  <c:v>0.19655676259449845</c:v>
                </c:pt>
                <c:pt idx="19">
                  <c:v>0.18719814978572888</c:v>
                </c:pt>
                <c:pt idx="20">
                  <c:v>0.17658716115790216</c:v>
                </c:pt>
                <c:pt idx="21">
                  <c:v>0.16123129910666234</c:v>
                </c:pt>
                <c:pt idx="22">
                  <c:v>0.16083406240886558</c:v>
                </c:pt>
                <c:pt idx="23">
                  <c:v>0.16647890395028528</c:v>
                </c:pt>
                <c:pt idx="24">
                  <c:v>0.1382546025403168</c:v>
                </c:pt>
                <c:pt idx="25">
                  <c:v>0.13258426966292133</c:v>
                </c:pt>
                <c:pt idx="26">
                  <c:v>0.12934707222827704</c:v>
                </c:pt>
                <c:pt idx="27">
                  <c:v>0.12898315903176708</c:v>
                </c:pt>
              </c:numCache>
            </c:numRef>
          </c:val>
        </c:ser>
        <c:ser>
          <c:idx val="3"/>
          <c:order val="3"/>
          <c:tx>
            <c:strRef>
              <c:f>Sheet1!$E$1</c:f>
              <c:strCache>
                <c:ptCount val="1"/>
                <c:pt idx="0">
                  <c:v>Mainline (New England)</c:v>
                </c:pt>
              </c:strCache>
            </c:strRef>
          </c:tx>
          <c:spPr>
            <a:ln>
              <a:solidFill>
                <a:srgbClr val="0070C0"/>
              </a:solidFill>
              <a:prstDash val="sysDash"/>
            </a:ln>
          </c:spPr>
          <c:marker>
            <c:symbol val="none"/>
          </c:marker>
          <c:cat>
            <c:numRef>
              <c:f>Sheet1!$A$2:$A$29</c:f>
              <c:numCache>
                <c:formatCode>General</c:formatCode>
                <c:ptCount val="28"/>
                <c:pt idx="0">
                  <c:v>1972</c:v>
                </c:pt>
                <c:pt idx="1">
                  <c:v>1973</c:v>
                </c:pt>
                <c:pt idx="2">
                  <c:v>1974</c:v>
                </c:pt>
                <c:pt idx="3">
                  <c:v>1975</c:v>
                </c:pt>
                <c:pt idx="4">
                  <c:v>1976</c:v>
                </c:pt>
                <c:pt idx="5">
                  <c:v>1977</c:v>
                </c:pt>
                <c:pt idx="6">
                  <c:v>1978</c:v>
                </c:pt>
                <c:pt idx="7">
                  <c:v>1980</c:v>
                </c:pt>
                <c:pt idx="8">
                  <c:v>1982</c:v>
                </c:pt>
                <c:pt idx="9">
                  <c:v>1983</c:v>
                </c:pt>
                <c:pt idx="10">
                  <c:v>1984</c:v>
                </c:pt>
                <c:pt idx="11">
                  <c:v>1985</c:v>
                </c:pt>
                <c:pt idx="12">
                  <c:v>1986</c:v>
                </c:pt>
                <c:pt idx="13">
                  <c:v>1987</c:v>
                </c:pt>
                <c:pt idx="14">
                  <c:v>1988</c:v>
                </c:pt>
                <c:pt idx="15">
                  <c:v>1989</c:v>
                </c:pt>
                <c:pt idx="16">
                  <c:v>1990</c:v>
                </c:pt>
                <c:pt idx="17">
                  <c:v>1991</c:v>
                </c:pt>
                <c:pt idx="18">
                  <c:v>1993</c:v>
                </c:pt>
                <c:pt idx="19">
                  <c:v>1994</c:v>
                </c:pt>
                <c:pt idx="20">
                  <c:v>1996</c:v>
                </c:pt>
                <c:pt idx="21">
                  <c:v>1998</c:v>
                </c:pt>
                <c:pt idx="22">
                  <c:v>2000</c:v>
                </c:pt>
                <c:pt idx="23">
                  <c:v>2002</c:v>
                </c:pt>
                <c:pt idx="24">
                  <c:v>2004</c:v>
                </c:pt>
                <c:pt idx="25">
                  <c:v>2006</c:v>
                </c:pt>
                <c:pt idx="26">
                  <c:v>2008</c:v>
                </c:pt>
                <c:pt idx="27">
                  <c:v>2010</c:v>
                </c:pt>
              </c:numCache>
            </c:numRef>
          </c:cat>
          <c:val>
            <c:numRef>
              <c:f>Sheet1!$E$2:$E$29</c:f>
              <c:numCache>
                <c:formatCode>0%</c:formatCode>
                <c:ptCount val="28"/>
                <c:pt idx="0">
                  <c:v>0.20276008492569</c:v>
                </c:pt>
                <c:pt idx="1">
                  <c:v>0.12990527740189445</c:v>
                </c:pt>
                <c:pt idx="2">
                  <c:v>0.11864406779661017</c:v>
                </c:pt>
                <c:pt idx="3">
                  <c:v>0.21888412017167377</c:v>
                </c:pt>
                <c:pt idx="4">
                  <c:v>0.22743682310469313</c:v>
                </c:pt>
                <c:pt idx="5">
                  <c:v>0.20711974110032363</c:v>
                </c:pt>
                <c:pt idx="6">
                  <c:v>0.19878787878787882</c:v>
                </c:pt>
                <c:pt idx="7">
                  <c:v>9.298531810766722E-2</c:v>
                </c:pt>
                <c:pt idx="8">
                  <c:v>0.25128205128205128</c:v>
                </c:pt>
                <c:pt idx="9">
                  <c:v>0.22296395193591453</c:v>
                </c:pt>
                <c:pt idx="10">
                  <c:v>0.12649800266311587</c:v>
                </c:pt>
                <c:pt idx="11">
                  <c:v>0.26746724890829698</c:v>
                </c:pt>
                <c:pt idx="12">
                  <c:v>0.14656144306651633</c:v>
                </c:pt>
                <c:pt idx="13">
                  <c:v>0.25481798715203424</c:v>
                </c:pt>
                <c:pt idx="14">
                  <c:v>0.11241217798594846</c:v>
                </c:pt>
                <c:pt idx="15">
                  <c:v>0.13112745098039216</c:v>
                </c:pt>
                <c:pt idx="16">
                  <c:v>0.18870728083209509</c:v>
                </c:pt>
                <c:pt idx="17">
                  <c:v>0.17092119866814651</c:v>
                </c:pt>
                <c:pt idx="18">
                  <c:v>0.12096774193548387</c:v>
                </c:pt>
                <c:pt idx="19">
                  <c:v>0.21598877980364661</c:v>
                </c:pt>
                <c:pt idx="20">
                  <c:v>0.19577377252952144</c:v>
                </c:pt>
                <c:pt idx="21">
                  <c:v>0.11261872455902307</c:v>
                </c:pt>
                <c:pt idx="22">
                  <c:v>0.14112615823235924</c:v>
                </c:pt>
                <c:pt idx="23">
                  <c:v>0.22839919624916274</c:v>
                </c:pt>
                <c:pt idx="24">
                  <c:v>7.5126903553299498E-2</c:v>
                </c:pt>
                <c:pt idx="25">
                  <c:v>9.852216748768472E-2</c:v>
                </c:pt>
                <c:pt idx="26">
                  <c:v>0.10964332892998679</c:v>
                </c:pt>
                <c:pt idx="27">
                  <c:v>0.15858453473132372</c:v>
                </c:pt>
              </c:numCache>
            </c:numRef>
          </c:val>
        </c:ser>
        <c:marker val="1"/>
        <c:axId val="138898048"/>
        <c:axId val="139002624"/>
      </c:lineChart>
      <c:catAx>
        <c:axId val="138898048"/>
        <c:scaling>
          <c:orientation val="minMax"/>
        </c:scaling>
        <c:axPos val="b"/>
        <c:numFmt formatCode="General" sourceLinked="1"/>
        <c:tickLblPos val="nextTo"/>
        <c:txPr>
          <a:bodyPr rot="-2760000"/>
          <a:lstStyle/>
          <a:p>
            <a:pPr>
              <a:defRPr/>
            </a:pPr>
            <a:endParaRPr lang="en-US"/>
          </a:p>
        </c:txPr>
        <c:crossAx val="139002624"/>
        <c:crosses val="autoZero"/>
        <c:auto val="1"/>
        <c:lblAlgn val="ctr"/>
        <c:lblOffset val="100"/>
      </c:catAx>
      <c:valAx>
        <c:axId val="139002624"/>
        <c:scaling>
          <c:orientation val="minMax"/>
          <c:max val="0.5"/>
        </c:scaling>
        <c:axPos val="l"/>
        <c:majorGridlines/>
        <c:numFmt formatCode="0%" sourceLinked="1"/>
        <c:tickLblPos val="nextTo"/>
        <c:crossAx val="138898048"/>
        <c:crosses val="autoZero"/>
        <c:crossBetween val="between"/>
      </c:valAx>
    </c:plotArea>
    <c:legend>
      <c:legendPos val="b"/>
      <c:layout/>
    </c:legend>
    <c:plotVisOnly val="1"/>
  </c:chart>
  <c:txPr>
    <a:bodyPr/>
    <a:lstStyle/>
    <a:p>
      <a:pPr>
        <a:defRPr sz="12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Sheet1!$B$1</c:f>
              <c:strCache>
                <c:ptCount val="1"/>
                <c:pt idx="0">
                  <c:v>New England</c:v>
                </c:pt>
              </c:strCache>
            </c:strRef>
          </c:tx>
          <c:cat>
            <c:strRef>
              <c:f>Sheet1!$A$2:$A$6</c:f>
              <c:strCache>
                <c:ptCount val="5"/>
                <c:pt idx="0">
                  <c:v>Social networking</c:v>
                </c:pt>
                <c:pt idx="1">
                  <c:v>Outdoor sign or billboard</c:v>
                </c:pt>
                <c:pt idx="2">
                  <c:v>Personal conversation from family</c:v>
                </c:pt>
                <c:pt idx="3">
                  <c:v>Visit to your door</c:v>
                </c:pt>
                <c:pt idx="4">
                  <c:v>Personal conversation with friend or neighbor</c:v>
                </c:pt>
              </c:strCache>
            </c:strRef>
          </c:cat>
          <c:val>
            <c:numRef>
              <c:f>Sheet1!$B$2:$B$6</c:f>
              <c:numCache>
                <c:formatCode>0%</c:formatCode>
                <c:ptCount val="5"/>
                <c:pt idx="0">
                  <c:v>0.24739999999999998</c:v>
                </c:pt>
                <c:pt idx="1">
                  <c:v>0.30030000000000007</c:v>
                </c:pt>
                <c:pt idx="2">
                  <c:v>0.58129999999999982</c:v>
                </c:pt>
                <c:pt idx="3">
                  <c:v>0.21950000000000006</c:v>
                </c:pt>
                <c:pt idx="4">
                  <c:v>0.56780000000000019</c:v>
                </c:pt>
              </c:numCache>
            </c:numRef>
          </c:val>
        </c:ser>
        <c:ser>
          <c:idx val="1"/>
          <c:order val="1"/>
          <c:tx>
            <c:strRef>
              <c:f>Sheet1!$C$1</c:f>
              <c:strCache>
                <c:ptCount val="1"/>
                <c:pt idx="0">
                  <c:v>All</c:v>
                </c:pt>
              </c:strCache>
            </c:strRef>
          </c:tx>
          <c:cat>
            <c:strRef>
              <c:f>Sheet1!$A$2:$A$6</c:f>
              <c:strCache>
                <c:ptCount val="5"/>
                <c:pt idx="0">
                  <c:v>Social networking</c:v>
                </c:pt>
                <c:pt idx="1">
                  <c:v>Outdoor sign or billboard</c:v>
                </c:pt>
                <c:pt idx="2">
                  <c:v>Personal conversation from family</c:v>
                </c:pt>
                <c:pt idx="3">
                  <c:v>Visit to your door</c:v>
                </c:pt>
                <c:pt idx="4">
                  <c:v>Personal conversation with friend or neighbor</c:v>
                </c:pt>
              </c:strCache>
            </c:strRef>
          </c:cat>
          <c:val>
            <c:numRef>
              <c:f>Sheet1!$C$2:$C$6</c:f>
              <c:numCache>
                <c:formatCode>0%</c:formatCode>
                <c:ptCount val="5"/>
                <c:pt idx="0">
                  <c:v>0.3081000000000001</c:v>
                </c:pt>
                <c:pt idx="1">
                  <c:v>0.37940000000000007</c:v>
                </c:pt>
                <c:pt idx="2">
                  <c:v>0.67320000000000013</c:v>
                </c:pt>
                <c:pt idx="3">
                  <c:v>0.31530000000000008</c:v>
                </c:pt>
                <c:pt idx="4">
                  <c:v>0.63020000000000009</c:v>
                </c:pt>
              </c:numCache>
            </c:numRef>
          </c:val>
        </c:ser>
        <c:dLbls>
          <c:showVal val="1"/>
        </c:dLbls>
        <c:axId val="113992832"/>
        <c:axId val="113994752"/>
      </c:barChart>
      <c:catAx>
        <c:axId val="113992832"/>
        <c:scaling>
          <c:orientation val="minMax"/>
        </c:scaling>
        <c:axPos val="l"/>
        <c:tickLblPos val="nextTo"/>
        <c:crossAx val="113994752"/>
        <c:crosses val="autoZero"/>
        <c:auto val="1"/>
        <c:lblAlgn val="ctr"/>
        <c:lblOffset val="100"/>
      </c:catAx>
      <c:valAx>
        <c:axId val="113994752"/>
        <c:scaling>
          <c:orientation val="minMax"/>
          <c:max val="1"/>
          <c:min val="0"/>
        </c:scaling>
        <c:axPos val="b"/>
        <c:majorGridlines/>
        <c:numFmt formatCode="0%" sourceLinked="0"/>
        <c:tickLblPos val="nextTo"/>
        <c:crossAx val="113992832"/>
        <c:crosses val="autoZero"/>
        <c:crossBetween val="between"/>
        <c:majorUnit val="0.2"/>
      </c:valAx>
    </c:plotArea>
    <c:legend>
      <c:legendPos val="r"/>
      <c:layout>
        <c:manualLayout>
          <c:xMode val="edge"/>
          <c:yMode val="edge"/>
          <c:x val="0.75603322154175168"/>
          <c:y val="0.58655491118971026"/>
          <c:w val="0.22390505006318656"/>
          <c:h val="0.15765379712959846"/>
        </c:manualLayout>
      </c:layout>
      <c:overlay val="1"/>
    </c:legend>
    <c:plotVisOnly val="1"/>
  </c:chart>
  <c:txPr>
    <a:bodyPr/>
    <a:lstStyle/>
    <a:p>
      <a:pPr>
        <a:defRPr sz="2000"/>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3211030912802589"/>
          <c:y val="3.083391730903998E-2"/>
          <c:w val="0.51916289977641628"/>
          <c:h val="0.82562724508770668"/>
        </c:manualLayout>
      </c:layout>
      <c:barChart>
        <c:barDir val="bar"/>
        <c:grouping val="clustered"/>
        <c:ser>
          <c:idx val="0"/>
          <c:order val="0"/>
          <c:tx>
            <c:strRef>
              <c:f>Sheet1!$B$1</c:f>
              <c:strCache>
                <c:ptCount val="1"/>
                <c:pt idx="0">
                  <c:v>New England</c:v>
                </c:pt>
              </c:strCache>
            </c:strRef>
          </c:tx>
          <c:cat>
            <c:strRef>
              <c:f>Sheet1!$A$2:$A$6</c:f>
              <c:strCache>
                <c:ptCount val="5"/>
                <c:pt idx="0">
                  <c:v>After a natural disaster</c:v>
                </c:pt>
                <c:pt idx="1">
                  <c:v>After the birth of a baby</c:v>
                </c:pt>
                <c:pt idx="2">
                  <c:v>After a major national crisis</c:v>
                </c:pt>
                <c:pt idx="3">
                  <c:v>During the Easter holiday season</c:v>
                </c:pt>
                <c:pt idx="4">
                  <c:v>During the Christmas holiday season</c:v>
                </c:pt>
              </c:strCache>
            </c:strRef>
          </c:cat>
          <c:val>
            <c:numRef>
              <c:f>Sheet1!$B$2:$B$6</c:f>
              <c:numCache>
                <c:formatCode>0%</c:formatCode>
                <c:ptCount val="5"/>
                <c:pt idx="0">
                  <c:v>0.27310000000000001</c:v>
                </c:pt>
                <c:pt idx="1">
                  <c:v>0.29400000000000004</c:v>
                </c:pt>
                <c:pt idx="2">
                  <c:v>0.34370000000000001</c:v>
                </c:pt>
                <c:pt idx="3">
                  <c:v>0.3590000000000001</c:v>
                </c:pt>
                <c:pt idx="4">
                  <c:v>0.47110000000000002</c:v>
                </c:pt>
              </c:numCache>
            </c:numRef>
          </c:val>
        </c:ser>
        <c:ser>
          <c:idx val="1"/>
          <c:order val="1"/>
          <c:tx>
            <c:strRef>
              <c:f>Sheet1!$C$1</c:f>
              <c:strCache>
                <c:ptCount val="1"/>
                <c:pt idx="0">
                  <c:v>All</c:v>
                </c:pt>
              </c:strCache>
            </c:strRef>
          </c:tx>
          <c:cat>
            <c:strRef>
              <c:f>Sheet1!$A$2:$A$6</c:f>
              <c:strCache>
                <c:ptCount val="5"/>
                <c:pt idx="0">
                  <c:v>After a natural disaster</c:v>
                </c:pt>
                <c:pt idx="1">
                  <c:v>After the birth of a baby</c:v>
                </c:pt>
                <c:pt idx="2">
                  <c:v>After a major national crisis</c:v>
                </c:pt>
                <c:pt idx="3">
                  <c:v>During the Easter holiday season</c:v>
                </c:pt>
                <c:pt idx="4">
                  <c:v>During the Christmas holiday season</c:v>
                </c:pt>
              </c:strCache>
            </c:strRef>
          </c:cat>
          <c:val>
            <c:numRef>
              <c:f>Sheet1!$C$2:$C$6</c:f>
              <c:numCache>
                <c:formatCode>0%</c:formatCode>
                <c:ptCount val="5"/>
                <c:pt idx="0">
                  <c:v>0.33490000000000009</c:v>
                </c:pt>
                <c:pt idx="1">
                  <c:v>0.27580000000000005</c:v>
                </c:pt>
                <c:pt idx="2">
                  <c:v>0.37850000000000006</c:v>
                </c:pt>
                <c:pt idx="3">
                  <c:v>0.38290000000000007</c:v>
                </c:pt>
                <c:pt idx="4">
                  <c:v>0.46990000000000004</c:v>
                </c:pt>
              </c:numCache>
            </c:numRef>
          </c:val>
        </c:ser>
        <c:dLbls>
          <c:showVal val="1"/>
        </c:dLbls>
        <c:axId val="152303104"/>
        <c:axId val="153821568"/>
      </c:barChart>
      <c:catAx>
        <c:axId val="152303104"/>
        <c:scaling>
          <c:orientation val="minMax"/>
        </c:scaling>
        <c:axPos val="l"/>
        <c:tickLblPos val="nextTo"/>
        <c:crossAx val="153821568"/>
        <c:crosses val="autoZero"/>
        <c:auto val="1"/>
        <c:lblAlgn val="ctr"/>
        <c:lblOffset val="100"/>
      </c:catAx>
      <c:valAx>
        <c:axId val="153821568"/>
        <c:scaling>
          <c:orientation val="minMax"/>
          <c:max val="1"/>
          <c:min val="0"/>
        </c:scaling>
        <c:axPos val="b"/>
        <c:majorGridlines/>
        <c:numFmt formatCode="0%" sourceLinked="0"/>
        <c:tickLblPos val="nextTo"/>
        <c:crossAx val="152303104"/>
        <c:crosses val="autoZero"/>
        <c:crossBetween val="between"/>
        <c:majorUnit val="0.2"/>
      </c:valAx>
    </c:plotArea>
    <c:legend>
      <c:legendPos val="r"/>
      <c:layout/>
      <c:overlay val="1"/>
    </c:legend>
    <c:plotVisOnly val="1"/>
  </c:chart>
  <c:txPr>
    <a:bodyPr/>
    <a:lstStyle/>
    <a:p>
      <a:pPr>
        <a:defRPr sz="2000"/>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Sheet1!$B$1</c:f>
              <c:strCache>
                <c:ptCount val="1"/>
                <c:pt idx="0">
                  <c:v>New England</c:v>
                </c:pt>
              </c:strCache>
            </c:strRef>
          </c:tx>
          <c:cat>
            <c:strRef>
              <c:f>Sheet1!$A$2:$A$4</c:f>
              <c:strCache>
                <c:ptCount val="3"/>
                <c:pt idx="0">
                  <c:v>After you die you will go to Heaven because you have tried your best to be a good person and live a good life</c:v>
                </c:pt>
                <c:pt idx="1">
                  <c:v>No one really knows what will happen after we die</c:v>
                </c:pt>
                <c:pt idx="2">
                  <c:v>After you die you will go to Heaven because you have received Jesus Christ as your savior</c:v>
                </c:pt>
              </c:strCache>
            </c:strRef>
          </c:cat>
          <c:val>
            <c:numRef>
              <c:f>Sheet1!$B$2:$B$4</c:f>
              <c:numCache>
                <c:formatCode>0%</c:formatCode>
                <c:ptCount val="3"/>
                <c:pt idx="0">
                  <c:v>0.18800000000000003</c:v>
                </c:pt>
                <c:pt idx="1">
                  <c:v>0.30410000000000004</c:v>
                </c:pt>
                <c:pt idx="2">
                  <c:v>0.1933</c:v>
                </c:pt>
              </c:numCache>
            </c:numRef>
          </c:val>
        </c:ser>
        <c:ser>
          <c:idx val="1"/>
          <c:order val="1"/>
          <c:tx>
            <c:strRef>
              <c:f>Sheet1!$C$1</c:f>
              <c:strCache>
                <c:ptCount val="1"/>
                <c:pt idx="0">
                  <c:v>All</c:v>
                </c:pt>
              </c:strCache>
            </c:strRef>
          </c:tx>
          <c:cat>
            <c:strRef>
              <c:f>Sheet1!$A$2:$A$4</c:f>
              <c:strCache>
                <c:ptCount val="3"/>
                <c:pt idx="0">
                  <c:v>After you die you will go to Heaven because you have tried your best to be a good person and live a good life</c:v>
                </c:pt>
                <c:pt idx="1">
                  <c:v>No one really knows what will happen after we die</c:v>
                </c:pt>
                <c:pt idx="2">
                  <c:v>After you die you will go to Heaven because you have received Jesus Christ as your savior</c:v>
                </c:pt>
              </c:strCache>
            </c:strRef>
          </c:cat>
          <c:val>
            <c:numRef>
              <c:f>Sheet1!$C$2:$C$4</c:f>
              <c:numCache>
                <c:formatCode>0%</c:formatCode>
                <c:ptCount val="3"/>
                <c:pt idx="0">
                  <c:v>0.16120000000000001</c:v>
                </c:pt>
                <c:pt idx="1">
                  <c:v>0.2293</c:v>
                </c:pt>
                <c:pt idx="2">
                  <c:v>0.34430000000000005</c:v>
                </c:pt>
              </c:numCache>
            </c:numRef>
          </c:val>
        </c:ser>
        <c:dLbls>
          <c:showVal val="1"/>
        </c:dLbls>
        <c:axId val="158477696"/>
        <c:axId val="158602368"/>
      </c:barChart>
      <c:catAx>
        <c:axId val="158477696"/>
        <c:scaling>
          <c:orientation val="minMax"/>
        </c:scaling>
        <c:axPos val="l"/>
        <c:numFmt formatCode="General" sourceLinked="1"/>
        <c:tickLblPos val="nextTo"/>
        <c:crossAx val="158602368"/>
        <c:crosses val="autoZero"/>
        <c:auto val="1"/>
        <c:lblAlgn val="ctr"/>
        <c:lblOffset val="100"/>
      </c:catAx>
      <c:valAx>
        <c:axId val="158602368"/>
        <c:scaling>
          <c:orientation val="minMax"/>
          <c:max val="1"/>
          <c:min val="0"/>
        </c:scaling>
        <c:axPos val="b"/>
        <c:majorGridlines/>
        <c:numFmt formatCode="0%" sourceLinked="0"/>
        <c:tickLblPos val="nextTo"/>
        <c:crossAx val="158477696"/>
        <c:crosses val="autoZero"/>
        <c:crossBetween val="between"/>
        <c:majorUnit val="0.2"/>
      </c:valAx>
    </c:plotArea>
    <c:legend>
      <c:legendPos val="r"/>
      <c:layout/>
      <c:overlay val="1"/>
    </c:legend>
    <c:plotVisOnly val="1"/>
  </c:chart>
  <c:txPr>
    <a:bodyPr/>
    <a:lstStyle/>
    <a:p>
      <a:pPr>
        <a:defRPr sz="20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55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smtClean="0"/>
            </a:lvl1pPr>
          </a:lstStyle>
          <a:p>
            <a:pPr>
              <a:defRPr/>
            </a:pPr>
            <a:endParaRPr lang="en-US" dirty="0"/>
          </a:p>
        </p:txBody>
      </p:sp>
      <p:sp>
        <p:nvSpPr>
          <p:cNvPr id="27955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US" dirty="0"/>
          </a:p>
        </p:txBody>
      </p:sp>
      <p:sp>
        <p:nvSpPr>
          <p:cNvPr id="279556"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US" dirty="0"/>
          </a:p>
        </p:txBody>
      </p:sp>
      <p:sp>
        <p:nvSpPr>
          <p:cNvPr id="279557"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000D720C-0A00-4E5A-ACFF-1927920FB110}" type="slidenum">
              <a:rPr lang="en-US"/>
              <a:pPr>
                <a:defRPr/>
              </a:pPr>
              <a:t>‹#›</a:t>
            </a:fld>
            <a:endParaRPr lang="en-US" dirty="0"/>
          </a:p>
        </p:txBody>
      </p:sp>
    </p:spTree>
    <p:extLst>
      <p:ext uri="{BB962C8B-B14F-4D97-AF65-F5344CB8AC3E}">
        <p14:creationId xmlns="" xmlns:p14="http://schemas.microsoft.com/office/powerpoint/2010/main" val="1630128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smtClean="0"/>
            </a:lvl1pPr>
          </a:lstStyle>
          <a:p>
            <a:pPr>
              <a:defRPr/>
            </a:pPr>
            <a:endParaRPr lang="en-US" dirty="0"/>
          </a:p>
        </p:txBody>
      </p:sp>
      <p:sp>
        <p:nvSpPr>
          <p:cNvPr id="12083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US" dirty="0"/>
          </a:p>
        </p:txBody>
      </p:sp>
      <p:sp>
        <p:nvSpPr>
          <p:cNvPr id="120839"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44F00041-0311-4812-BF2C-60B4799E4216}" type="slidenum">
              <a:rPr lang="en-US"/>
              <a:pPr>
                <a:defRPr/>
              </a:pPr>
              <a:t>‹#›</a:t>
            </a:fld>
            <a:endParaRPr lang="en-US" dirty="0"/>
          </a:p>
        </p:txBody>
      </p:sp>
    </p:spTree>
    <p:extLst>
      <p:ext uri="{BB962C8B-B14F-4D97-AF65-F5344CB8AC3E}">
        <p14:creationId xmlns="" xmlns:p14="http://schemas.microsoft.com/office/powerpoint/2010/main" val="3952068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7</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First, you need to cast the vision that</a:t>
            </a:r>
            <a:r>
              <a:rPr lang="en-US" sz="1200" b="1" kern="1200" dirty="0" smtClean="0">
                <a:solidFill>
                  <a:schemeClr val="tx1"/>
                </a:solidFill>
                <a:latin typeface="Arial" charset="0"/>
                <a:ea typeface="+mn-ea"/>
                <a:cs typeface="+mn-cs"/>
              </a:rPr>
              <a:t> clarity is essential</a:t>
            </a:r>
            <a:r>
              <a:rPr lang="en-US" sz="1200" kern="1200" dirty="0" smtClean="0">
                <a:solidFill>
                  <a:schemeClr val="tx1"/>
                </a:solidFill>
                <a:latin typeface="Arial" charset="0"/>
                <a:ea typeface="+mn-ea"/>
                <a:cs typeface="+mn-cs"/>
              </a:rPr>
              <a:t>. With Transformational Church you’re looking at the health of the body, that is the church. With Transformational Discipleship, you’re looking at the health of the spiritual formation of the individual. So, congregationally and individually, why would you not want clarity. The reason why is similar to why many American men refuse to go to the doctor--they don’t want to find out something bad. It doesn’t mean something bad doesn’t exist, it just means you don’t know about it. A reliable assessment gives everyone clarity about where you really are.</a:t>
            </a: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Second, it creates a community--a </a:t>
            </a:r>
            <a:r>
              <a:rPr lang="en-US" sz="1200" b="1" kern="1200" dirty="0" smtClean="0">
                <a:solidFill>
                  <a:schemeClr val="tx1"/>
                </a:solidFill>
                <a:latin typeface="Arial" charset="0"/>
                <a:ea typeface="+mn-ea"/>
                <a:cs typeface="+mn-cs"/>
              </a:rPr>
              <a:t>community of common concern</a:t>
            </a:r>
            <a:r>
              <a:rPr lang="en-US" sz="1200" kern="1200" dirty="0" smtClean="0">
                <a:solidFill>
                  <a:schemeClr val="tx1"/>
                </a:solidFill>
                <a:latin typeface="Arial" charset="0"/>
                <a:ea typeface="+mn-ea"/>
                <a:cs typeface="+mn-cs"/>
              </a:rPr>
              <a:t>. At the end of the day, if just one person knows these things but the whole body doesn’t--little can happen. Whatever the issue is, when you can get the whole of the congregation demanding that the church address it--it is going to be much easier to move forward. When there is a community of concern, together a group can address the most important issues. Don’t just do assessments but lead groups to discover and share the assessment results with the entire congregation or organization. So the congregation says “well, this can’t be! We have to address this! We have to fix this!”</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Next, clarity and a community of common concern lead to a </a:t>
            </a:r>
            <a:r>
              <a:rPr lang="en-US" sz="1200" b="1" kern="1200" dirty="0" smtClean="0">
                <a:solidFill>
                  <a:schemeClr val="tx1"/>
                </a:solidFill>
                <a:latin typeface="Arial" charset="0"/>
                <a:ea typeface="+mn-ea"/>
                <a:cs typeface="+mn-cs"/>
              </a:rPr>
              <a:t>sense of common vision</a:t>
            </a:r>
            <a:r>
              <a:rPr lang="en-US" sz="1200" kern="1200" dirty="0" smtClean="0">
                <a:solidFill>
                  <a:schemeClr val="tx1"/>
                </a:solidFill>
                <a:latin typeface="Arial" charset="0"/>
                <a:ea typeface="+mn-ea"/>
                <a:cs typeface="+mn-cs"/>
              </a:rPr>
              <a:t>. Assessment tools that just say how bad you are aren’t helpful. What I love about our tools is that they aren’t just assessments but guides for what biblical churches and disciples are supposed to look like. One of the most consistent themes we hear from those who have gone through these is that they give hope. The original research showed that there are churches who are being transformational. The assessment tools have helped churches make strides in that direction.</a:t>
            </a: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There are a lot of hypothetical experts out there...people with a lot of expertise about the battle but who have never tasted the battle. We didn’t go to them and ask “What do you think?” We didn’t even say “What do we think?” We went to places where they were experiencing breakthroughs and transformation. It was real and present right now.</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At the end of the day, when you have clarity--</a:t>
            </a:r>
            <a:r>
              <a:rPr lang="en-US" sz="1200" b="1" kern="1200" dirty="0" smtClean="0">
                <a:solidFill>
                  <a:schemeClr val="tx1"/>
                </a:solidFill>
                <a:latin typeface="Arial" charset="0"/>
                <a:ea typeface="+mn-ea"/>
                <a:cs typeface="+mn-cs"/>
              </a:rPr>
              <a:t>you know where you are</a:t>
            </a:r>
            <a:r>
              <a:rPr lang="en-US" sz="1200" kern="1200" dirty="0" smtClean="0">
                <a:solidFill>
                  <a:schemeClr val="tx1"/>
                </a:solidFill>
                <a:latin typeface="Arial" charset="0"/>
                <a:ea typeface="+mn-ea"/>
                <a:cs typeface="+mn-cs"/>
              </a:rPr>
              <a:t>; when you have a community of concern that </a:t>
            </a:r>
            <a:r>
              <a:rPr lang="en-US" sz="1200" b="1" kern="1200" dirty="0" smtClean="0">
                <a:solidFill>
                  <a:schemeClr val="tx1"/>
                </a:solidFill>
                <a:latin typeface="Arial" charset="0"/>
                <a:ea typeface="+mn-ea"/>
                <a:cs typeface="+mn-cs"/>
              </a:rPr>
              <a:t>everyone has bought in that this is something we can and should do together</a:t>
            </a:r>
            <a:r>
              <a:rPr lang="en-US" sz="1200" kern="1200" dirty="0" smtClean="0">
                <a:solidFill>
                  <a:schemeClr val="tx1"/>
                </a:solidFill>
                <a:latin typeface="Arial" charset="0"/>
                <a:ea typeface="+mn-ea"/>
                <a:cs typeface="+mn-cs"/>
              </a:rPr>
              <a:t>, that leads to a common vision that </a:t>
            </a:r>
            <a:r>
              <a:rPr lang="en-US" sz="1200" b="1" kern="1200" dirty="0" smtClean="0">
                <a:solidFill>
                  <a:schemeClr val="tx1"/>
                </a:solidFill>
                <a:latin typeface="Arial" charset="0"/>
                <a:ea typeface="+mn-ea"/>
                <a:cs typeface="+mn-cs"/>
              </a:rPr>
              <a:t>we can begin walking on this journey together</a:t>
            </a:r>
            <a:r>
              <a:rPr lang="en-US" sz="1200" kern="1200" dirty="0" smtClean="0">
                <a:solidFill>
                  <a:schemeClr val="tx1"/>
                </a:solidFill>
                <a:latin typeface="Arial" charset="0"/>
                <a:ea typeface="+mn-ea"/>
                <a:cs typeface="+mn-cs"/>
              </a:rPr>
              <a:t>. The common vision (or direction) about what the group should do next.</a:t>
            </a: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Finally, an assessment culture equips your church leadership to</a:t>
            </a:r>
            <a:r>
              <a:rPr lang="en-US" sz="1200" b="1" kern="1200" dirty="0" smtClean="0">
                <a:solidFill>
                  <a:schemeClr val="tx1"/>
                </a:solidFill>
                <a:latin typeface="Arial" charset="0"/>
                <a:ea typeface="+mn-ea"/>
                <a:cs typeface="+mn-cs"/>
              </a:rPr>
              <a:t> develop leadership practices </a:t>
            </a:r>
            <a:r>
              <a:rPr lang="en-US" sz="1200" kern="1200" dirty="0" smtClean="0">
                <a:solidFill>
                  <a:schemeClr val="tx1"/>
                </a:solidFill>
                <a:latin typeface="Arial" charset="0"/>
                <a:ea typeface="+mn-ea"/>
                <a:cs typeface="+mn-cs"/>
              </a:rPr>
              <a:t>that can guide the whole body to implement the common vision. Our follow-up interviews have found an amazing sense of hope and enthusiasm in churches who have taken the time to 1) celebrate the areas of strength that they discovered and 2) identified and addresses at least one area of weakness that they could improve on (sometimes this was even just one question in a section that opened their eyes to needed changes).</a:t>
            </a: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Finally, an assessment culture equips your church leadership to</a:t>
            </a:r>
            <a:r>
              <a:rPr lang="en-US" sz="1200" b="1" kern="1200" dirty="0" smtClean="0">
                <a:solidFill>
                  <a:schemeClr val="tx1"/>
                </a:solidFill>
                <a:latin typeface="Arial" charset="0"/>
                <a:ea typeface="+mn-ea"/>
                <a:cs typeface="+mn-cs"/>
              </a:rPr>
              <a:t> develop leadership practices </a:t>
            </a:r>
            <a:r>
              <a:rPr lang="en-US" sz="1200" kern="1200" dirty="0" smtClean="0">
                <a:solidFill>
                  <a:schemeClr val="tx1"/>
                </a:solidFill>
                <a:latin typeface="Arial" charset="0"/>
                <a:ea typeface="+mn-ea"/>
                <a:cs typeface="+mn-cs"/>
              </a:rPr>
              <a:t>that can guide the whole body to implement the common vision. Our follow-up interviews have found an amazing sense of hope and enthusiasm in churches who have taken the time to 1) celebrate the areas of strength that they discovered and 2) identified and addresses at least one area of weakness that they could improve on (sometimes this was even just one question in a section that opened their eyes to needed changes).</a:t>
            </a: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31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this was asked a couple years before hurricane</a:t>
            </a:r>
            <a:r>
              <a:rPr lang="en-US" baseline="0" dirty="0" smtClean="0"/>
              <a:t> Sandy</a:t>
            </a: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12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Nationally, 21% of pastors say their church does NOT have an intentional</a:t>
            </a:r>
            <a:r>
              <a:rPr lang="en-US" sz="1200" baseline="0" dirty="0" smtClean="0"/>
              <a:t> plan for discipling individuals in their congregation and encouraging their spiritual growth.  In the Northeast it is 33%.</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47% of pastors agree they are satisfied with the state of discipleship and spiritual formation in their local church.</a:t>
            </a:r>
          </a:p>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14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terms of relationships</a:t>
            </a:r>
            <a:r>
              <a:rPr lang="en-US" baseline="0" dirty="0" smtClean="0"/>
              <a:t> New Englanders value relationships with believers but are less focused on encouraging others in their faith – spurring toward love and good deeds.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18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New Englanders have less hesitation, but also less intentionality.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19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We’ve developed several online assessments, two specifically for the local church: the Transformational Church Assessment Tool (TCAT) and the Transformational Discipleship Assessment (TDA).</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The goal with each of these assessments is to help the local church see areas of celebration and areas for needed development and to equip them to begin taking the next steps to grow in those areas.</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We’ve developed several online assessments, two specifically for the local church: the Transformational Church Assessment Tool (TCAT) and the Transformational Discipleship Assessment (TDA).</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The goal with each of these assessments is to help the local church see areas of celebration and areas for needed development and to equip them to begin taking the next steps to grow in those areas.</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p:txBody>
          <a:bodyPr/>
          <a:lstStyle/>
          <a:p>
            <a:pPr>
              <a:defRPr/>
            </a:pPr>
            <a:fld id="{44F00041-0311-4812-BF2C-60B4799E4216}" type="slidenum">
              <a:rPr lang="en-US" smtClean="0"/>
              <a:pPr>
                <a:defRPr/>
              </a:pPr>
              <a:t>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dirty="0"/>
            </a:p>
          </p:txBody>
        </p:sp>
      </p:grpSp>
      <p:sp>
        <p:nvSpPr>
          <p:cNvPr id="8" name="Rectangle 11"/>
          <p:cNvSpPr>
            <a:spLocks noChangeArrowheads="1"/>
          </p:cNvSpPr>
          <p:nvPr userDrawn="1"/>
        </p:nvSpPr>
        <p:spPr bwMode="auto">
          <a:xfrm>
            <a:off x="3048000" y="2895600"/>
            <a:ext cx="2971800" cy="228600"/>
          </a:xfrm>
          <a:prstGeom prst="rect">
            <a:avLst/>
          </a:prstGeom>
          <a:solidFill>
            <a:srgbClr val="000000"/>
          </a:solidFill>
          <a:ln w="9525">
            <a:noFill/>
            <a:miter lim="800000"/>
            <a:headEnd/>
            <a:tailEnd/>
          </a:ln>
          <a:effectLst/>
        </p:spPr>
        <p:txBody>
          <a:bodyPr wrap="none" anchor="ctr"/>
          <a:lstStyle/>
          <a:p>
            <a:pPr>
              <a:defRPr/>
            </a:pPr>
            <a:endParaRPr lang="en-US" dirty="0"/>
          </a:p>
        </p:txBody>
      </p:sp>
      <p:sp>
        <p:nvSpPr>
          <p:cNvPr id="9" name="Rectangle 12"/>
          <p:cNvSpPr>
            <a:spLocks noChangeArrowheads="1"/>
          </p:cNvSpPr>
          <p:nvPr userDrawn="1"/>
        </p:nvSpPr>
        <p:spPr bwMode="auto">
          <a:xfrm>
            <a:off x="5867400" y="2895600"/>
            <a:ext cx="2971800" cy="228600"/>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10" name="Rectangle 13"/>
          <p:cNvSpPr>
            <a:spLocks noChangeArrowheads="1"/>
          </p:cNvSpPr>
          <p:nvPr userDrawn="1"/>
        </p:nvSpPr>
        <p:spPr bwMode="auto">
          <a:xfrm>
            <a:off x="228600" y="2895600"/>
            <a:ext cx="2971800" cy="228600"/>
          </a:xfrm>
          <a:prstGeom prst="rect">
            <a:avLst/>
          </a:prstGeom>
          <a:solidFill>
            <a:schemeClr val="accent1"/>
          </a:solidFill>
          <a:ln w="9525">
            <a:noFill/>
            <a:miter lim="800000"/>
            <a:headEnd/>
            <a:tailEnd/>
          </a:ln>
          <a:effectLst/>
        </p:spPr>
        <p:txBody>
          <a:bodyPr wrap="none" anchor="ctr"/>
          <a:lstStyle/>
          <a:p>
            <a:pPr>
              <a:defRPr/>
            </a:pPr>
            <a:endParaRPr lang="en-US" dirty="0"/>
          </a:p>
        </p:txBody>
      </p:sp>
      <p:pic>
        <p:nvPicPr>
          <p:cNvPr id="11" name="Picture 14" descr="logo"/>
          <p:cNvPicPr>
            <a:picLocks noChangeAspect="1" noChangeArrowheads="1"/>
          </p:cNvPicPr>
          <p:nvPr userDrawn="1"/>
        </p:nvPicPr>
        <p:blipFill>
          <a:blip r:embed="rId2" cstate="print">
            <a:lum bright="-6000"/>
          </a:blip>
          <a:srcRect/>
          <a:stretch>
            <a:fillRect/>
          </a:stretch>
        </p:blipFill>
        <p:spPr bwMode="auto">
          <a:xfrm>
            <a:off x="5943600" y="5597525"/>
            <a:ext cx="3048000" cy="1111250"/>
          </a:xfrm>
          <a:prstGeom prst="rect">
            <a:avLst/>
          </a:prstGeom>
          <a:noFill/>
          <a:ln w="9525">
            <a:noFill/>
            <a:miter lim="800000"/>
            <a:headEnd/>
            <a:tailEnd/>
          </a:ln>
        </p:spPr>
      </p:pic>
      <p:sp>
        <p:nvSpPr>
          <p:cNvPr id="146434" name="Rectangle 2"/>
          <p:cNvSpPr>
            <a:spLocks noGrp="1" noChangeArrowheads="1"/>
          </p:cNvSpPr>
          <p:nvPr>
            <p:ph type="ctrTitle"/>
          </p:nvPr>
        </p:nvSpPr>
        <p:spPr>
          <a:xfrm>
            <a:off x="685800" y="685800"/>
            <a:ext cx="7772400" cy="2127250"/>
          </a:xfrm>
        </p:spPr>
        <p:txBody>
          <a:bodyPr/>
          <a:lstStyle>
            <a:lvl1pPr algn="ctr">
              <a:defRPr sz="5200"/>
            </a:lvl1pPr>
          </a:lstStyle>
          <a:p>
            <a:r>
              <a:rPr lang="en-US"/>
              <a:t>Click to edit Master title style</a:t>
            </a:r>
          </a:p>
        </p:txBody>
      </p:sp>
      <p:sp>
        <p:nvSpPr>
          <p:cNvPr id="14643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12" name="Rectangle 4"/>
          <p:cNvSpPr>
            <a:spLocks noGrp="1" noChangeArrowheads="1"/>
          </p:cNvSpPr>
          <p:nvPr>
            <p:ph type="dt" sz="half" idx="10"/>
          </p:nvPr>
        </p:nvSpPr>
        <p:spPr/>
        <p:txBody>
          <a:bodyPr/>
          <a:lstStyle>
            <a:lvl1pPr>
              <a:defRPr smtClean="0"/>
            </a:lvl1pPr>
          </a:lstStyle>
          <a:p>
            <a:pPr>
              <a:defRPr/>
            </a:pPr>
            <a:endParaRPr lang="en-US" dirty="0"/>
          </a:p>
        </p:txBody>
      </p:sp>
      <p:sp>
        <p:nvSpPr>
          <p:cNvPr id="13"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6"/>
          <p:cNvSpPr>
            <a:spLocks noGrp="1" noChangeArrowheads="1"/>
          </p:cNvSpPr>
          <p:nvPr>
            <p:ph type="sldNum" sz="quarter" idx="12"/>
          </p:nvPr>
        </p:nvSpPr>
        <p:spPr/>
        <p:txBody>
          <a:bodyPr/>
          <a:lstStyle>
            <a:lvl1pPr>
              <a:defRPr smtClean="0"/>
            </a:lvl1pPr>
          </a:lstStyle>
          <a:p>
            <a:pPr>
              <a:defRPr/>
            </a:pPr>
            <a:fld id="{CC7735AE-0118-4A0D-AA90-1C982A6FAAC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7604E7-9F61-4D30-A5BC-337493AD763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A39D428-3EAC-48FD-AC9F-EE15A5F93DD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48B031-0A9B-44D5-8600-A1A23EB8D34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7C075D4-AF9E-49F8-BF83-A1A621A0E81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222A6C1-1EFD-460E-B255-2E98528E1EC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DAB182-7919-4990-852B-F7B1930DA7F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9C65E0A-3BEA-4646-B1C4-65F5828CD43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D90E58E-C9F2-4C83-B2B4-64ECA4B39AC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390BE0E-A9ED-4DC1-A96C-313D8D94E6A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7F8D5C6-C2FA-47AF-9287-48D1D693847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ADB3F9F-83FC-40E2-BF91-BF5DA996E45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54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Verdana" pitchFamily="34" charset="0"/>
              </a:defRPr>
            </a:lvl1pPr>
          </a:lstStyle>
          <a:p>
            <a:pPr>
              <a:defRPr/>
            </a:pPr>
            <a:endParaRPr lang="en-US" dirty="0"/>
          </a:p>
        </p:txBody>
      </p:sp>
      <p:sp>
        <p:nvSpPr>
          <p:cNvPr id="1454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Verdana" pitchFamily="34" charset="0"/>
              </a:defRPr>
            </a:lvl1pPr>
          </a:lstStyle>
          <a:p>
            <a:pPr>
              <a:defRPr/>
            </a:pPr>
            <a:endParaRPr lang="en-US" dirty="0"/>
          </a:p>
        </p:txBody>
      </p:sp>
      <p:sp>
        <p:nvSpPr>
          <p:cNvPr id="1454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Verdana" pitchFamily="34" charset="0"/>
              </a:defRPr>
            </a:lvl1pPr>
          </a:lstStyle>
          <a:p>
            <a:pPr>
              <a:defRPr/>
            </a:pPr>
            <a:fld id="{0D7CFB10-3A9C-459E-B9F5-B410BC2A8A93}" type="slidenum">
              <a:rPr lang="en-US"/>
              <a:pPr>
                <a:defRPr/>
              </a:pPr>
              <a:t>‹#›</a:t>
            </a:fld>
            <a:endParaRPr lang="en-US" dirty="0"/>
          </a:p>
        </p:txBody>
      </p:sp>
      <p:sp>
        <p:nvSpPr>
          <p:cNvPr id="145415"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45416"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dirty="0"/>
          </a:p>
        </p:txBody>
      </p:sp>
      <p:sp>
        <p:nvSpPr>
          <p:cNvPr id="145417"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45418"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45419" name="Text Box 11"/>
          <p:cNvSpPr txBox="1">
            <a:spLocks noChangeArrowheads="1"/>
          </p:cNvSpPr>
          <p:nvPr/>
        </p:nvSpPr>
        <p:spPr bwMode="auto">
          <a:xfrm>
            <a:off x="457200" y="6251575"/>
            <a:ext cx="6934200" cy="366713"/>
          </a:xfrm>
          <a:prstGeom prst="rect">
            <a:avLst/>
          </a:prstGeom>
          <a:noFill/>
          <a:ln w="9525">
            <a:noFill/>
            <a:miter lim="800000"/>
            <a:headEnd/>
            <a:tailEnd/>
          </a:ln>
          <a:effectLst/>
        </p:spPr>
        <p:txBody>
          <a:bodyPr>
            <a:spAutoFit/>
          </a:bodyPr>
          <a:lstStyle/>
          <a:p>
            <a:pPr>
              <a:spcBef>
                <a:spcPct val="50000"/>
              </a:spcBef>
              <a:defRPr/>
            </a:pPr>
            <a:endParaRPr lang="en-US" dirty="0"/>
          </a:p>
        </p:txBody>
      </p:sp>
      <p:sp>
        <p:nvSpPr>
          <p:cNvPr id="145420" name="Rectangle 12"/>
          <p:cNvSpPr>
            <a:spLocks noChangeArrowheads="1"/>
          </p:cNvSpPr>
          <p:nvPr/>
        </p:nvSpPr>
        <p:spPr bwMode="auto">
          <a:xfrm>
            <a:off x="8686800" y="0"/>
            <a:ext cx="457200" cy="304800"/>
          </a:xfrm>
          <a:prstGeom prst="rect">
            <a:avLst/>
          </a:prstGeom>
          <a:noFill/>
          <a:ln w="9525">
            <a:noFill/>
            <a:miter lim="800000"/>
            <a:headEnd/>
            <a:tailEnd/>
          </a:ln>
          <a:effectLst/>
        </p:spPr>
        <p:txBody>
          <a:bodyPr/>
          <a:lstStyle/>
          <a:p>
            <a:pPr algn="r">
              <a:defRPr/>
            </a:pPr>
            <a:fld id="{787636F3-5C28-4B2A-85A7-9F74A8CCC245}" type="slidenum">
              <a:rPr lang="en-US" sz="1000">
                <a:latin typeface="Verdana" pitchFamily="34" charset="0"/>
              </a:rPr>
              <a:pPr algn="r">
                <a:defRPr/>
              </a:pPr>
              <a:t>‹#›</a:t>
            </a:fld>
            <a:endParaRPr lang="en-US" sz="1000" dirty="0">
              <a:latin typeface="Verdana" pitchFamily="34" charset="0"/>
            </a:endParaRPr>
          </a:p>
        </p:txBody>
      </p:sp>
      <p:pic>
        <p:nvPicPr>
          <p:cNvPr id="8205" name="Picture 14" descr="logo"/>
          <p:cNvPicPr>
            <a:picLocks noChangeAspect="1" noChangeArrowheads="1"/>
          </p:cNvPicPr>
          <p:nvPr/>
        </p:nvPicPr>
        <p:blipFill>
          <a:blip r:embed="rId14" cstate="print">
            <a:lum bright="-6000"/>
          </a:blip>
          <a:srcRect/>
          <a:stretch>
            <a:fillRect/>
          </a:stretch>
        </p:blipFill>
        <p:spPr bwMode="auto">
          <a:xfrm>
            <a:off x="7086600" y="6096000"/>
            <a:ext cx="18288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3"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000">
          <a:solidFill>
            <a:schemeClr val="tx2"/>
          </a:solidFill>
          <a:latin typeface="+mj-lt"/>
          <a:ea typeface="+mj-ea"/>
          <a:cs typeface="+mj-cs"/>
        </a:defRPr>
      </a:lvl1pPr>
      <a:lvl2pPr algn="l" rtl="0" eaLnBrk="0" fontAlgn="base" hangingPunct="0">
        <a:lnSpc>
          <a:spcPct val="90000"/>
        </a:lnSpc>
        <a:spcBef>
          <a:spcPct val="0"/>
        </a:spcBef>
        <a:spcAft>
          <a:spcPct val="0"/>
        </a:spcAft>
        <a:defRPr sz="4000">
          <a:solidFill>
            <a:schemeClr val="tx2"/>
          </a:solidFill>
          <a:latin typeface="Times New Roman" pitchFamily="18" charset="0"/>
        </a:defRPr>
      </a:lvl2pPr>
      <a:lvl3pPr algn="l" rtl="0" eaLnBrk="0" fontAlgn="base" hangingPunct="0">
        <a:lnSpc>
          <a:spcPct val="90000"/>
        </a:lnSpc>
        <a:spcBef>
          <a:spcPct val="0"/>
        </a:spcBef>
        <a:spcAft>
          <a:spcPct val="0"/>
        </a:spcAft>
        <a:defRPr sz="4000">
          <a:solidFill>
            <a:schemeClr val="tx2"/>
          </a:solidFill>
          <a:latin typeface="Times New Roman" pitchFamily="18" charset="0"/>
        </a:defRPr>
      </a:lvl3pPr>
      <a:lvl4pPr algn="l" rtl="0" eaLnBrk="0" fontAlgn="base" hangingPunct="0">
        <a:lnSpc>
          <a:spcPct val="90000"/>
        </a:lnSpc>
        <a:spcBef>
          <a:spcPct val="0"/>
        </a:spcBef>
        <a:spcAft>
          <a:spcPct val="0"/>
        </a:spcAft>
        <a:defRPr sz="4000">
          <a:solidFill>
            <a:schemeClr val="tx2"/>
          </a:solidFill>
          <a:latin typeface="Times New Roman" pitchFamily="18" charset="0"/>
        </a:defRPr>
      </a:lvl4pPr>
      <a:lvl5pPr algn="l" rtl="0" eaLnBrk="0" fontAlgn="base" hangingPunct="0">
        <a:lnSpc>
          <a:spcPct val="90000"/>
        </a:lnSpc>
        <a:spcBef>
          <a:spcPct val="0"/>
        </a:spcBef>
        <a:spcAft>
          <a:spcPct val="0"/>
        </a:spcAft>
        <a:defRPr sz="4000">
          <a:solidFill>
            <a:schemeClr val="tx2"/>
          </a:solidFill>
          <a:latin typeface="Times New Roman" pitchFamily="18" charset="0"/>
        </a:defRPr>
      </a:lvl5pPr>
      <a:lvl6pPr marL="457200" algn="l" rtl="0" fontAlgn="base">
        <a:lnSpc>
          <a:spcPct val="90000"/>
        </a:lnSpc>
        <a:spcBef>
          <a:spcPct val="0"/>
        </a:spcBef>
        <a:spcAft>
          <a:spcPct val="0"/>
        </a:spcAft>
        <a:defRPr sz="4000">
          <a:solidFill>
            <a:schemeClr val="tx2"/>
          </a:solidFill>
          <a:latin typeface="Times New Roman" pitchFamily="18" charset="0"/>
        </a:defRPr>
      </a:lvl6pPr>
      <a:lvl7pPr marL="914400" algn="l" rtl="0" fontAlgn="base">
        <a:lnSpc>
          <a:spcPct val="90000"/>
        </a:lnSpc>
        <a:spcBef>
          <a:spcPct val="0"/>
        </a:spcBef>
        <a:spcAft>
          <a:spcPct val="0"/>
        </a:spcAft>
        <a:defRPr sz="4000">
          <a:solidFill>
            <a:schemeClr val="tx2"/>
          </a:solidFill>
          <a:latin typeface="Times New Roman" pitchFamily="18" charset="0"/>
        </a:defRPr>
      </a:lvl7pPr>
      <a:lvl8pPr marL="1371600" algn="l" rtl="0" fontAlgn="base">
        <a:lnSpc>
          <a:spcPct val="90000"/>
        </a:lnSpc>
        <a:spcBef>
          <a:spcPct val="0"/>
        </a:spcBef>
        <a:spcAft>
          <a:spcPct val="0"/>
        </a:spcAft>
        <a:defRPr sz="4000">
          <a:solidFill>
            <a:schemeClr val="tx2"/>
          </a:solidFill>
          <a:latin typeface="Times New Roman" pitchFamily="18" charset="0"/>
        </a:defRPr>
      </a:lvl8pPr>
      <a:lvl9pPr marL="1828800" algn="l" rtl="0" fontAlgn="base">
        <a:lnSpc>
          <a:spcPct val="90000"/>
        </a:lnSpc>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tda.lifeway.com/" TargetMode="External"/><Relationship Id="rId4" Type="http://schemas.openxmlformats.org/officeDocument/2006/relationships/hyperlink" Target="http://tc.lifeway.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938980" y="801214"/>
            <a:ext cx="6828504" cy="1905772"/>
          </a:xfrm>
        </p:spPr>
        <p:txBody>
          <a:bodyPr/>
          <a:lstStyle/>
          <a:p>
            <a:pPr eaLnBrk="1" hangingPunct="1"/>
            <a:r>
              <a:rPr lang="en-US" sz="4400" b="1" dirty="0" smtClean="0"/>
              <a:t>State of New England Churches</a:t>
            </a:r>
          </a:p>
        </p:txBody>
      </p:sp>
      <p:sp>
        <p:nvSpPr>
          <p:cNvPr id="236548" name="Rectangle 11"/>
          <p:cNvSpPr>
            <a:spLocks noChangeArrowheads="1"/>
          </p:cNvSpPr>
          <p:nvPr/>
        </p:nvSpPr>
        <p:spPr bwMode="auto">
          <a:xfrm>
            <a:off x="228600" y="6400800"/>
            <a:ext cx="2514600" cy="457200"/>
          </a:xfrm>
          <a:prstGeom prst="rect">
            <a:avLst/>
          </a:prstGeom>
          <a:solidFill>
            <a:srgbClr val="FFFFFF"/>
          </a:solidFill>
          <a:ln w="9525" algn="ctr">
            <a:noFill/>
            <a:miter lim="800000"/>
            <a:headEnd/>
            <a:tailEnd/>
          </a:ln>
        </p:spPr>
        <p:txBody>
          <a:bodyPr wrap="none" anchor="ctr"/>
          <a:lstStyle/>
          <a:p>
            <a:pPr>
              <a:spcBef>
                <a:spcPct val="20000"/>
              </a:spcBef>
            </a:pPr>
            <a:endParaRPr 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27" y="425911"/>
            <a:ext cx="8199455" cy="1139825"/>
          </a:xfrm>
        </p:spPr>
        <p:txBody>
          <a:bodyPr/>
          <a:lstStyle/>
          <a:p>
            <a:r>
              <a:rPr lang="en-US" sz="3600" b="1" dirty="0" smtClean="0"/>
              <a:t>Have you been more open to considering matters of faith during any of the following times in your life? </a:t>
            </a:r>
            <a:endParaRPr lang="en-US" sz="3600" b="1"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9"/>
          <p:cNvSpPr txBox="1">
            <a:spLocks noChangeArrowheads="1"/>
          </p:cNvSpPr>
          <p:nvPr/>
        </p:nvSpPr>
        <p:spPr bwMode="auto">
          <a:xfrm>
            <a:off x="305663" y="6087673"/>
            <a:ext cx="6838419" cy="769441"/>
          </a:xfrm>
          <a:prstGeom prst="rect">
            <a:avLst/>
          </a:prstGeom>
          <a:noFill/>
          <a:ln w="9525" algn="ctr">
            <a:noFill/>
            <a:miter lim="800000"/>
            <a:headEnd/>
            <a:tailEnd/>
          </a:ln>
        </p:spPr>
        <p:txBody>
          <a:bodyPr wrap="square">
            <a:spAutoFit/>
          </a:bodyPr>
          <a:lstStyle/>
          <a:p>
            <a:pPr>
              <a:spcBef>
                <a:spcPct val="50000"/>
              </a:spcBef>
            </a:pPr>
            <a:r>
              <a:rPr lang="en-US" sz="1100" dirty="0" smtClean="0"/>
              <a:t>Percentage selecting “None of the above”</a:t>
            </a:r>
          </a:p>
          <a:p>
            <a:pPr>
              <a:spcBef>
                <a:spcPct val="50000"/>
              </a:spcBef>
            </a:pPr>
            <a:r>
              <a:rPr lang="en-US" sz="1100" dirty="0" smtClean="0"/>
              <a:t>All – 41%</a:t>
            </a:r>
          </a:p>
          <a:p>
            <a:pPr>
              <a:spcBef>
                <a:spcPct val="50000"/>
              </a:spcBef>
            </a:pPr>
            <a:r>
              <a:rPr lang="en-US" sz="1100" dirty="0" smtClean="0"/>
              <a:t>Northeast – 42%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76" y="338101"/>
            <a:ext cx="8092384" cy="1139825"/>
          </a:xfrm>
        </p:spPr>
        <p:txBody>
          <a:bodyPr/>
          <a:lstStyle/>
          <a:p>
            <a:r>
              <a:rPr lang="en-US" sz="3200" b="1" dirty="0" smtClean="0"/>
              <a:t>There are many beliefs about life after death.  Which of the following statements is closest to your own beliefs?  </a:t>
            </a:r>
            <a:r>
              <a:rPr lang="en-US" sz="2400" b="1" dirty="0" smtClean="0"/>
              <a:t>(Showing the top 3 answers)</a:t>
            </a:r>
            <a:endParaRPr lang="en-US" sz="3200" b="1"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543697" y="801214"/>
            <a:ext cx="8188411" cy="1905772"/>
          </a:xfrm>
        </p:spPr>
        <p:txBody>
          <a:bodyPr/>
          <a:lstStyle/>
          <a:p>
            <a:pPr eaLnBrk="1" hangingPunct="1"/>
            <a:r>
              <a:rPr lang="en-US" sz="4400" b="1" dirty="0" smtClean="0"/>
              <a:t>Transformational Discipleship</a:t>
            </a:r>
          </a:p>
        </p:txBody>
      </p:sp>
      <p:sp>
        <p:nvSpPr>
          <p:cNvPr id="236548" name="Rectangle 11"/>
          <p:cNvSpPr>
            <a:spLocks noChangeArrowheads="1"/>
          </p:cNvSpPr>
          <p:nvPr/>
        </p:nvSpPr>
        <p:spPr bwMode="auto">
          <a:xfrm>
            <a:off x="228600" y="6400800"/>
            <a:ext cx="2514600" cy="457200"/>
          </a:xfrm>
          <a:prstGeom prst="rect">
            <a:avLst/>
          </a:prstGeom>
          <a:solidFill>
            <a:srgbClr val="FFFFFF"/>
          </a:solidFill>
          <a:ln w="9525" algn="ctr">
            <a:noFill/>
            <a:miter lim="800000"/>
            <a:headEnd/>
            <a:tailEnd/>
          </a:ln>
        </p:spPr>
        <p:txBody>
          <a:bodyPr wrap="none" anchor="ctr"/>
          <a:lstStyle/>
          <a:p>
            <a:pPr>
              <a:spcBef>
                <a:spcPct val="20000"/>
              </a:spcBef>
            </a:pPr>
            <a:endParaRPr lang="en-US"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75963" y="346637"/>
            <a:ext cx="8686801" cy="1139825"/>
          </a:xfrm>
        </p:spPr>
        <p:txBody>
          <a:bodyPr/>
          <a:lstStyle/>
          <a:p>
            <a:pPr algn="ctr"/>
            <a:r>
              <a:rPr lang="en-US" sz="4400" b="1" dirty="0" smtClean="0"/>
              <a:t>Transformational Discipleship Pastor Survey</a:t>
            </a:r>
            <a:endParaRPr lang="en-US" sz="4400" dirty="0"/>
          </a:p>
        </p:txBody>
      </p:sp>
      <p:sp>
        <p:nvSpPr>
          <p:cNvPr id="5" name="Content Placeholder 4"/>
          <p:cNvSpPr>
            <a:spLocks noGrp="1"/>
          </p:cNvSpPr>
          <p:nvPr>
            <p:ph idx="1"/>
          </p:nvPr>
        </p:nvSpPr>
        <p:spPr>
          <a:xfrm>
            <a:off x="457199" y="1492048"/>
            <a:ext cx="8513805" cy="4530725"/>
          </a:xfrm>
        </p:spPr>
        <p:txBody>
          <a:bodyPr/>
          <a:lstStyle/>
          <a:p>
            <a:r>
              <a:rPr lang="en-US" sz="2000" dirty="0" smtClean="0"/>
              <a:t>The telephone survey of Protestant pastors was conducted August 17 – 24, 2011.</a:t>
            </a:r>
          </a:p>
          <a:p>
            <a:r>
              <a:rPr lang="en-US" sz="2000" dirty="0" smtClean="0"/>
              <a:t>The calling list was randomly drawn from a list of all Protestant churches. Up to six calls were made to reach a sampled phone number.</a:t>
            </a:r>
          </a:p>
          <a:p>
            <a:r>
              <a:rPr lang="en-US" sz="2000" dirty="0" smtClean="0"/>
              <a:t>Each interview was conducted with the senior pastor, minister or priest of the church called.</a:t>
            </a:r>
          </a:p>
          <a:p>
            <a:r>
              <a:rPr lang="en-US" sz="2000" dirty="0" smtClean="0"/>
              <a:t>Responses were weighted to reflect the geographic distribution of Protestant churches</a:t>
            </a:r>
          </a:p>
          <a:p>
            <a:r>
              <a:rPr lang="en-US" sz="2000" dirty="0" smtClean="0"/>
              <a:t>The completed sample is 1,000 phone interviews.</a:t>
            </a:r>
          </a:p>
          <a:p>
            <a:r>
              <a:rPr lang="en-US" sz="2000" dirty="0" smtClean="0"/>
              <a:t>The sample provides 95% confidence that the sampling error does not exceed </a:t>
            </a:r>
            <a:r>
              <a:rPr lang="en-US" sz="2000" u="sng" dirty="0" smtClean="0"/>
              <a:t>+</a:t>
            </a:r>
            <a:r>
              <a:rPr lang="en-US" sz="2000" dirty="0" smtClean="0"/>
              <a:t>3.2%.</a:t>
            </a:r>
          </a:p>
          <a:p>
            <a:r>
              <a:rPr lang="en-US" sz="2000" dirty="0" smtClean="0"/>
              <a:t>Margins of error are higher in sub-groups.</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510746" y="346637"/>
            <a:ext cx="7990704" cy="1139825"/>
          </a:xfrm>
        </p:spPr>
        <p:txBody>
          <a:bodyPr/>
          <a:lstStyle/>
          <a:p>
            <a:pPr algn="ctr"/>
            <a:r>
              <a:rPr lang="en-US" sz="3200" b="1" dirty="0" smtClean="0"/>
              <a:t>Summary of Results from Pastor Survey on Discipleship</a:t>
            </a:r>
            <a:endParaRPr lang="en-US" sz="3200" dirty="0"/>
          </a:p>
        </p:txBody>
      </p:sp>
      <p:sp>
        <p:nvSpPr>
          <p:cNvPr id="5" name="Content Placeholder 4"/>
          <p:cNvSpPr>
            <a:spLocks noGrp="1"/>
          </p:cNvSpPr>
          <p:nvPr>
            <p:ph idx="1"/>
          </p:nvPr>
        </p:nvSpPr>
        <p:spPr>
          <a:xfrm>
            <a:off x="362465" y="1492048"/>
            <a:ext cx="8314175" cy="4530725"/>
          </a:xfrm>
        </p:spPr>
        <p:txBody>
          <a:bodyPr/>
          <a:lstStyle/>
          <a:p>
            <a:pPr eaLnBrk="1" hangingPunct="1">
              <a:buFontTx/>
              <a:buChar char="•"/>
            </a:pPr>
            <a:r>
              <a:rPr lang="en-US" sz="2400" dirty="0" smtClean="0"/>
              <a:t>92% of pastors agree (43% Strongly) their congregation is </a:t>
            </a:r>
            <a:r>
              <a:rPr lang="en-US" sz="2400" b="1" dirty="0" smtClean="0"/>
              <a:t>making significant progress</a:t>
            </a:r>
            <a:r>
              <a:rPr lang="en-US" sz="2400" dirty="0" smtClean="0"/>
              <a:t> in their spiritual development</a:t>
            </a:r>
          </a:p>
          <a:p>
            <a:pPr lvl="1" eaLnBrk="1" hangingPunct="1">
              <a:buFontTx/>
              <a:buChar char="•"/>
            </a:pPr>
            <a:r>
              <a:rPr lang="en-US" sz="2000" dirty="0" smtClean="0"/>
              <a:t>Pastors in the Northeast are the least likely region to strongly agree (28%)</a:t>
            </a:r>
          </a:p>
          <a:p>
            <a:pPr eaLnBrk="1" hangingPunct="1">
              <a:buFontTx/>
              <a:buChar char="•"/>
            </a:pPr>
            <a:endParaRPr lang="en-US" sz="1600" dirty="0" smtClean="0"/>
          </a:p>
          <a:p>
            <a:pPr eaLnBrk="1" hangingPunct="1">
              <a:buFontTx/>
              <a:buChar char="•"/>
            </a:pPr>
            <a:r>
              <a:rPr lang="en-US" sz="2400" dirty="0" smtClean="0"/>
              <a:t>Yet only 43% of pastors state their church </a:t>
            </a:r>
            <a:r>
              <a:rPr lang="en-US" sz="2400" b="1" dirty="0" smtClean="0"/>
              <a:t>regularly evaluates </a:t>
            </a:r>
            <a:r>
              <a:rPr lang="en-US" sz="2400" dirty="0" smtClean="0"/>
              <a:t>discipleship progress among your congregation.</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75963" y="346637"/>
            <a:ext cx="8686801" cy="1139825"/>
          </a:xfrm>
        </p:spPr>
        <p:txBody>
          <a:bodyPr/>
          <a:lstStyle/>
          <a:p>
            <a:pPr algn="ctr"/>
            <a:r>
              <a:rPr lang="en-US" sz="4400" b="1" dirty="0" smtClean="0"/>
              <a:t>Transformational Discipleship Laity Survey</a:t>
            </a:r>
            <a:endParaRPr lang="en-US" sz="4400" dirty="0"/>
          </a:p>
        </p:txBody>
      </p:sp>
      <p:sp>
        <p:nvSpPr>
          <p:cNvPr id="5" name="Content Placeholder 4"/>
          <p:cNvSpPr>
            <a:spLocks noGrp="1"/>
          </p:cNvSpPr>
          <p:nvPr>
            <p:ph idx="1"/>
          </p:nvPr>
        </p:nvSpPr>
        <p:spPr>
          <a:xfrm>
            <a:off x="457199" y="1492048"/>
            <a:ext cx="8513805" cy="4530725"/>
          </a:xfrm>
        </p:spPr>
        <p:txBody>
          <a:bodyPr/>
          <a:lstStyle/>
          <a:p>
            <a:r>
              <a:rPr lang="en-US" sz="2000" dirty="0" smtClean="0"/>
              <a:t>A representative sample of American adults who attend a Protestant church once a month or more was surveyed.</a:t>
            </a:r>
          </a:p>
          <a:p>
            <a:r>
              <a:rPr lang="en-US" sz="2000" dirty="0" smtClean="0"/>
              <a:t>A demographically balanced online panel was used for the interviewing.</a:t>
            </a:r>
          </a:p>
          <a:p>
            <a:pPr lvl="0" eaLnBrk="1" hangingPunct="1">
              <a:defRPr/>
            </a:pPr>
            <a:r>
              <a:rPr lang="en-US" sz="2000" dirty="0" smtClean="0"/>
              <a:t>Respondents could respond in English, Spanish, or French.</a:t>
            </a:r>
          </a:p>
          <a:p>
            <a:pPr lvl="0" eaLnBrk="1" hangingPunct="1">
              <a:defRPr/>
            </a:pPr>
            <a:r>
              <a:rPr lang="en-US" sz="2000" dirty="0" smtClean="0"/>
              <a:t>Surveys were conducted in October 14-22, 2011.</a:t>
            </a:r>
          </a:p>
          <a:p>
            <a:pPr lvl="0" eaLnBrk="1" hangingPunct="1">
              <a:defRPr/>
            </a:pPr>
            <a:r>
              <a:rPr lang="en-US" sz="2000" dirty="0" smtClean="0"/>
              <a:t>2,930 surveys were completed in the United States.</a:t>
            </a:r>
          </a:p>
          <a:p>
            <a:pPr lvl="0" eaLnBrk="1" hangingPunct="1">
              <a:defRPr/>
            </a:pPr>
            <a:r>
              <a:rPr lang="en-US" sz="2000" dirty="0" smtClean="0"/>
              <a:t>The sample provides 95% confidence that the sampling error does not exceed </a:t>
            </a:r>
            <a:r>
              <a:rPr lang="en-US" sz="2000" u="sng" dirty="0" smtClean="0"/>
              <a:t>+</a:t>
            </a:r>
            <a:r>
              <a:rPr lang="en-US" sz="2000" dirty="0" smtClean="0"/>
              <a:t>1.8%.</a:t>
            </a:r>
          </a:p>
          <a:p>
            <a:pPr lvl="0" eaLnBrk="1" hangingPunct="1">
              <a:defRPr/>
            </a:pPr>
            <a:r>
              <a:rPr lang="en-US" sz="2000" dirty="0" smtClean="0"/>
              <a:t>Margins of error are higher in sub-groups.</a:t>
            </a:r>
          </a:p>
          <a:p>
            <a:pPr lvl="1"/>
            <a:endParaRPr lang="en-US" sz="1600" dirty="0" smtClean="0"/>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199" y="346637"/>
            <a:ext cx="8686801" cy="1139825"/>
          </a:xfrm>
        </p:spPr>
        <p:txBody>
          <a:bodyPr/>
          <a:lstStyle/>
          <a:p>
            <a:r>
              <a:rPr lang="en-US" sz="3200" b="1" dirty="0" smtClean="0"/>
              <a:t>Significant differences between churchgoers in New England and the rest of the United States</a:t>
            </a:r>
            <a:endParaRPr lang="en-US" sz="3200" dirty="0"/>
          </a:p>
        </p:txBody>
      </p:sp>
      <p:sp>
        <p:nvSpPr>
          <p:cNvPr id="5" name="Content Placeholder 4"/>
          <p:cNvSpPr>
            <a:spLocks noGrp="1"/>
          </p:cNvSpPr>
          <p:nvPr>
            <p:ph idx="1"/>
          </p:nvPr>
        </p:nvSpPr>
        <p:spPr>
          <a:xfrm>
            <a:off x="457200" y="1647930"/>
            <a:ext cx="8229600" cy="4374843"/>
          </a:xfrm>
        </p:spPr>
        <p:txBody>
          <a:bodyPr/>
          <a:lstStyle/>
          <a:p>
            <a:pPr eaLnBrk="1" hangingPunct="1">
              <a:buNone/>
            </a:pPr>
            <a:r>
              <a:rPr lang="en-US" sz="2400" dirty="0" smtClean="0"/>
              <a:t>Areas of </a:t>
            </a:r>
            <a:r>
              <a:rPr lang="en-US" sz="2400" i="1" dirty="0" smtClean="0"/>
              <a:t>less</a:t>
            </a:r>
            <a:r>
              <a:rPr lang="en-US" sz="2400" dirty="0" smtClean="0"/>
              <a:t> spiritual development in New England:</a:t>
            </a:r>
          </a:p>
          <a:p>
            <a:pPr eaLnBrk="1" hangingPunct="1">
              <a:buFontTx/>
              <a:buChar char="•"/>
            </a:pPr>
            <a:r>
              <a:rPr lang="en-US" sz="2400" b="1" dirty="0" smtClean="0"/>
              <a:t>“I desire to please and honor Jesus in all that I do” </a:t>
            </a:r>
          </a:p>
          <a:p>
            <a:pPr lvl="1" eaLnBrk="1" hangingPunct="1">
              <a:buFontTx/>
              <a:buChar char="•"/>
            </a:pPr>
            <a:r>
              <a:rPr lang="en-US" sz="2000" dirty="0" smtClean="0"/>
              <a:t>New England churchgoers are more likely to disagree (11% to 3%) with the statement</a:t>
            </a:r>
          </a:p>
          <a:p>
            <a:pPr eaLnBrk="1" hangingPunct="1">
              <a:buFontTx/>
              <a:buChar char="•"/>
            </a:pPr>
            <a:r>
              <a:rPr lang="en-US" sz="2400" b="1" dirty="0" smtClean="0"/>
              <a:t>“With reference to my values and priorities, I can honestly say that I try to put God first in my life”</a:t>
            </a:r>
          </a:p>
          <a:p>
            <a:pPr lvl="1" eaLnBrk="1" hangingPunct="1">
              <a:buFontTx/>
              <a:buChar char="•"/>
            </a:pPr>
            <a:r>
              <a:rPr lang="en-US" sz="2000" dirty="0" smtClean="0"/>
              <a:t>New England churchgoers are less likely to agree (60% to 77%) with the statement</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199" y="346637"/>
            <a:ext cx="8686801" cy="1139825"/>
          </a:xfrm>
        </p:spPr>
        <p:txBody>
          <a:bodyPr/>
          <a:lstStyle/>
          <a:p>
            <a:r>
              <a:rPr lang="en-US" sz="3200" b="1" dirty="0" smtClean="0"/>
              <a:t>Significant differences between churchgoers in New England and the rest of the United States   </a:t>
            </a:r>
            <a:r>
              <a:rPr lang="en-US" sz="3200" dirty="0" smtClean="0"/>
              <a:t>continued</a:t>
            </a:r>
            <a:endParaRPr lang="en-US" sz="3200" dirty="0"/>
          </a:p>
        </p:txBody>
      </p:sp>
      <p:sp>
        <p:nvSpPr>
          <p:cNvPr id="5" name="Content Placeholder 4"/>
          <p:cNvSpPr>
            <a:spLocks noGrp="1"/>
          </p:cNvSpPr>
          <p:nvPr>
            <p:ph idx="1"/>
          </p:nvPr>
        </p:nvSpPr>
        <p:spPr>
          <a:xfrm>
            <a:off x="457200" y="1668026"/>
            <a:ext cx="8229600" cy="4354747"/>
          </a:xfrm>
        </p:spPr>
        <p:txBody>
          <a:bodyPr/>
          <a:lstStyle/>
          <a:p>
            <a:pPr eaLnBrk="1" hangingPunct="1">
              <a:buNone/>
            </a:pPr>
            <a:r>
              <a:rPr lang="en-US" sz="2400" dirty="0" smtClean="0"/>
              <a:t>Areas of </a:t>
            </a:r>
            <a:r>
              <a:rPr lang="en-US" sz="2400" i="1" dirty="0" smtClean="0"/>
              <a:t>less</a:t>
            </a:r>
            <a:r>
              <a:rPr lang="en-US" sz="2400" dirty="0" smtClean="0"/>
              <a:t> spiritual development in New England:</a:t>
            </a:r>
          </a:p>
          <a:p>
            <a:pPr eaLnBrk="1" hangingPunct="1">
              <a:buFontTx/>
              <a:buChar char="•"/>
            </a:pPr>
            <a:r>
              <a:rPr lang="en-US" sz="2400" b="1" dirty="0" smtClean="0"/>
              <a:t>“While interacting with others on a normal, daily basis, I seek opportunities to speak out about Jesus Christ” </a:t>
            </a:r>
          </a:p>
          <a:p>
            <a:pPr lvl="1" eaLnBrk="1" hangingPunct="1">
              <a:buFontTx/>
              <a:buChar char="•"/>
            </a:pPr>
            <a:r>
              <a:rPr lang="en-US" sz="2000" dirty="0" smtClean="0"/>
              <a:t>New England churchgoers are more likely to disagree strongly (18% to 10%)</a:t>
            </a:r>
          </a:p>
          <a:p>
            <a:pPr eaLnBrk="1" hangingPunct="1">
              <a:buFontTx/>
              <a:buChar char="•"/>
            </a:pPr>
            <a:r>
              <a:rPr lang="en-US" sz="2400" b="1" dirty="0" smtClean="0"/>
              <a:t>“I find myself praying at the spur-of-the-moment throughout the day” </a:t>
            </a:r>
          </a:p>
          <a:p>
            <a:pPr lvl="1" eaLnBrk="1" hangingPunct="1">
              <a:buFontTx/>
              <a:buChar char="•"/>
            </a:pPr>
            <a:r>
              <a:rPr lang="en-US" sz="2000" dirty="0" smtClean="0"/>
              <a:t>New England churchgoers are more likely to disagree (22% to 13%) with the statement</a:t>
            </a:r>
          </a:p>
          <a:p>
            <a:pPr eaLnBrk="1" hangingPunct="1">
              <a:buFontTx/>
              <a:buChar char="•"/>
            </a:pPr>
            <a:endParaRPr lang="en-US" sz="2400" dirty="0" smtClean="0"/>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199" y="346637"/>
            <a:ext cx="8686801" cy="1139825"/>
          </a:xfrm>
        </p:spPr>
        <p:txBody>
          <a:bodyPr/>
          <a:lstStyle/>
          <a:p>
            <a:r>
              <a:rPr lang="en-US" sz="3200" b="1" dirty="0" smtClean="0"/>
              <a:t>Significant differences between churchgoers in New England and the rest of the United States   </a:t>
            </a:r>
            <a:r>
              <a:rPr lang="en-US" sz="3200" dirty="0" smtClean="0"/>
              <a:t>continued</a:t>
            </a:r>
            <a:endParaRPr lang="en-US" sz="3200" dirty="0"/>
          </a:p>
        </p:txBody>
      </p:sp>
      <p:sp>
        <p:nvSpPr>
          <p:cNvPr id="5" name="Content Placeholder 4"/>
          <p:cNvSpPr>
            <a:spLocks noGrp="1"/>
          </p:cNvSpPr>
          <p:nvPr>
            <p:ph idx="1"/>
          </p:nvPr>
        </p:nvSpPr>
        <p:spPr>
          <a:xfrm>
            <a:off x="457199" y="1492048"/>
            <a:ext cx="8513805" cy="4530725"/>
          </a:xfrm>
        </p:spPr>
        <p:txBody>
          <a:bodyPr/>
          <a:lstStyle/>
          <a:p>
            <a:pPr eaLnBrk="1" hangingPunct="1">
              <a:buNone/>
            </a:pPr>
            <a:r>
              <a:rPr lang="en-US" sz="2000" dirty="0" smtClean="0"/>
              <a:t>Areas of </a:t>
            </a:r>
            <a:r>
              <a:rPr lang="en-US" sz="2000" i="1" dirty="0" smtClean="0"/>
              <a:t>more </a:t>
            </a:r>
            <a:r>
              <a:rPr lang="en-US" sz="2000" dirty="0" smtClean="0"/>
              <a:t>spiritual development in New England:</a:t>
            </a:r>
          </a:p>
          <a:p>
            <a:pPr eaLnBrk="1" hangingPunct="1">
              <a:buFontTx/>
              <a:buChar char="•"/>
            </a:pPr>
            <a:r>
              <a:rPr lang="en-US" sz="2000" b="1" dirty="0" smtClean="0"/>
              <a:t>“I have developed significant relationships with people at my church” </a:t>
            </a:r>
            <a:r>
              <a:rPr lang="en-US" sz="2000" dirty="0" smtClean="0"/>
              <a:t>New England churchgoers are more likely to agree strongly (53% to 40%)</a:t>
            </a:r>
          </a:p>
          <a:p>
            <a:pPr eaLnBrk="1" hangingPunct="1">
              <a:buFontTx/>
              <a:buChar char="•"/>
            </a:pPr>
            <a:r>
              <a:rPr lang="en-US" sz="2000" b="1" dirty="0" smtClean="0"/>
              <a:t>“I intentionally make time in my schedule to fellowship and interact with other believers” </a:t>
            </a:r>
            <a:r>
              <a:rPr lang="en-US" sz="2000" dirty="0" smtClean="0"/>
              <a:t>New England churchgoers are more likely to agree strongly (34% to 21%)</a:t>
            </a:r>
          </a:p>
          <a:p>
            <a:pPr eaLnBrk="1" hangingPunct="1">
              <a:buFontTx/>
              <a:buChar char="•"/>
            </a:pPr>
            <a:r>
              <a:rPr lang="en-US" sz="2000" b="1" dirty="0" smtClean="0"/>
              <a:t>“I intentionally try to get to know new people I meet at church” </a:t>
            </a:r>
            <a:r>
              <a:rPr lang="en-US" sz="2000" dirty="0" smtClean="0"/>
              <a:t>New England churchgoers are more likely to agree (64% to 52%)</a:t>
            </a:r>
          </a:p>
          <a:p>
            <a:pPr eaLnBrk="1" hangingPunct="1">
              <a:buNone/>
            </a:pPr>
            <a:r>
              <a:rPr lang="en-US" sz="2000" dirty="0" smtClean="0"/>
              <a:t>Areas of </a:t>
            </a:r>
            <a:r>
              <a:rPr lang="en-US" sz="2000" i="1" dirty="0" smtClean="0"/>
              <a:t>less</a:t>
            </a:r>
            <a:r>
              <a:rPr lang="en-US" sz="2000" dirty="0" smtClean="0"/>
              <a:t> spiritual development in New England:</a:t>
            </a:r>
          </a:p>
          <a:p>
            <a:pPr eaLnBrk="1" hangingPunct="1">
              <a:buFontTx/>
              <a:buChar char="•"/>
            </a:pPr>
            <a:r>
              <a:rPr lang="en-US" sz="2000" b="1" dirty="0" smtClean="0"/>
              <a:t>“I intentionally spend time with other believers in order to help them grow in their faith”</a:t>
            </a:r>
            <a:r>
              <a:rPr lang="en-US" sz="2000" dirty="0" smtClean="0"/>
              <a:t> New England churchgoers are more likely to disagree strongly (15% to 7%)</a:t>
            </a:r>
          </a:p>
          <a:p>
            <a:pPr eaLnBrk="1" hangingPunct="1">
              <a:buFontTx/>
              <a:buChar char="•"/>
            </a:pPr>
            <a:endParaRPr lang="en-US" sz="2000" dirty="0" smtClean="0"/>
          </a:p>
          <a:p>
            <a:pPr lvl="1" eaLnBrk="1" hangingPunct="1">
              <a:buFontTx/>
              <a:buChar char="•"/>
            </a:pPr>
            <a:endParaRPr lang="en-US" sz="1600" dirty="0" smtClean="0"/>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199" y="346637"/>
            <a:ext cx="8686801" cy="1139825"/>
          </a:xfrm>
        </p:spPr>
        <p:txBody>
          <a:bodyPr/>
          <a:lstStyle/>
          <a:p>
            <a:r>
              <a:rPr lang="en-US" sz="3200" b="1" dirty="0" smtClean="0"/>
              <a:t>Significant differences between churchgoers in New England and the rest of the United States   </a:t>
            </a:r>
            <a:r>
              <a:rPr lang="en-US" sz="3200" dirty="0" smtClean="0"/>
              <a:t>continued</a:t>
            </a:r>
            <a:endParaRPr lang="en-US" sz="3200" dirty="0"/>
          </a:p>
        </p:txBody>
      </p:sp>
      <p:sp>
        <p:nvSpPr>
          <p:cNvPr id="5" name="Content Placeholder 4"/>
          <p:cNvSpPr>
            <a:spLocks noGrp="1"/>
          </p:cNvSpPr>
          <p:nvPr>
            <p:ph idx="1"/>
          </p:nvPr>
        </p:nvSpPr>
        <p:spPr>
          <a:xfrm>
            <a:off x="457200" y="1492048"/>
            <a:ext cx="8385350" cy="4530725"/>
          </a:xfrm>
        </p:spPr>
        <p:txBody>
          <a:bodyPr/>
          <a:lstStyle/>
          <a:p>
            <a:pPr eaLnBrk="1" hangingPunct="1">
              <a:buNone/>
            </a:pPr>
            <a:r>
              <a:rPr lang="en-US" sz="2000" dirty="0" smtClean="0"/>
              <a:t>Areas of </a:t>
            </a:r>
            <a:r>
              <a:rPr lang="en-US" sz="2000" i="1" dirty="0" smtClean="0"/>
              <a:t>more </a:t>
            </a:r>
            <a:r>
              <a:rPr lang="en-US" sz="2000" dirty="0" smtClean="0"/>
              <a:t>spiritual development in New England:</a:t>
            </a:r>
          </a:p>
          <a:p>
            <a:pPr eaLnBrk="1" hangingPunct="1">
              <a:buFontTx/>
              <a:buChar char="•"/>
            </a:pPr>
            <a:r>
              <a:rPr lang="en-US" sz="2000" b="1" dirty="0" smtClean="0"/>
              <a:t>“I am hesitant to let others know that I am a Christian” </a:t>
            </a:r>
            <a:br>
              <a:rPr lang="en-US" sz="2000" b="1" dirty="0" smtClean="0"/>
            </a:br>
            <a:r>
              <a:rPr lang="en-US" sz="2000" dirty="0" smtClean="0"/>
              <a:t>New England churchgoers are more likely to disagree strongly (71% to 56%)</a:t>
            </a:r>
          </a:p>
          <a:p>
            <a:pPr eaLnBrk="1" hangingPunct="1">
              <a:buFontTx/>
              <a:buChar char="•"/>
            </a:pPr>
            <a:r>
              <a:rPr lang="en-US" sz="2000" b="1" dirty="0" smtClean="0"/>
              <a:t>“I hesitate to share with Christian friends about my own doubts and spiritual struggles” </a:t>
            </a:r>
            <a:r>
              <a:rPr lang="en-US" sz="2000" dirty="0" smtClean="0"/>
              <a:t>New England churchgoers are more likely to disagree strongly (25% to 13%)</a:t>
            </a:r>
          </a:p>
          <a:p>
            <a:pPr eaLnBrk="1" hangingPunct="1">
              <a:buNone/>
            </a:pPr>
            <a:endParaRPr lang="en-US" sz="2000" dirty="0" smtClean="0"/>
          </a:p>
          <a:p>
            <a:pPr eaLnBrk="1" hangingPunct="1">
              <a:buNone/>
            </a:pPr>
            <a:r>
              <a:rPr lang="en-US" sz="2000" dirty="0" smtClean="0"/>
              <a:t>Areas of </a:t>
            </a:r>
            <a:r>
              <a:rPr lang="en-US" sz="2000" i="1" dirty="0" smtClean="0"/>
              <a:t>less</a:t>
            </a:r>
            <a:r>
              <a:rPr lang="en-US" sz="2000" dirty="0" smtClean="0"/>
              <a:t> spiritual development in New England:</a:t>
            </a:r>
          </a:p>
          <a:p>
            <a:pPr eaLnBrk="1" hangingPunct="1">
              <a:buFontTx/>
              <a:buChar char="•"/>
            </a:pPr>
            <a:r>
              <a:rPr lang="en-US" sz="2000" b="1" dirty="0" smtClean="0"/>
              <a:t>“Spiritual matters do not tend to come up as a normal part of my daily conversations with other Christians”</a:t>
            </a:r>
            <a:r>
              <a:rPr lang="en-US" sz="2000" dirty="0" smtClean="0"/>
              <a:t> New England churchgoers are more likely to agree (41% to 29%)</a:t>
            </a:r>
          </a:p>
          <a:p>
            <a:pPr eaLnBrk="1" hangingPunct="1">
              <a:buFontTx/>
              <a:buChar char="•"/>
            </a:pPr>
            <a:endParaRPr lang="en-US" sz="2000" dirty="0" smtClean="0"/>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75963" y="346637"/>
            <a:ext cx="8686801" cy="1139825"/>
          </a:xfrm>
        </p:spPr>
        <p:txBody>
          <a:bodyPr/>
          <a:lstStyle/>
          <a:p>
            <a:pPr algn="ctr"/>
            <a:r>
              <a:rPr lang="en-US" sz="4400" b="1" dirty="0" smtClean="0"/>
              <a:t>General Social Survey (GSS)</a:t>
            </a:r>
            <a:endParaRPr lang="en-US" sz="4400" dirty="0"/>
          </a:p>
        </p:txBody>
      </p:sp>
      <p:sp>
        <p:nvSpPr>
          <p:cNvPr id="5" name="Content Placeholder 4"/>
          <p:cNvSpPr>
            <a:spLocks noGrp="1"/>
          </p:cNvSpPr>
          <p:nvPr>
            <p:ph idx="1"/>
          </p:nvPr>
        </p:nvSpPr>
        <p:spPr>
          <a:xfrm>
            <a:off x="457199" y="1492048"/>
            <a:ext cx="8513805" cy="4530725"/>
          </a:xfrm>
        </p:spPr>
        <p:txBody>
          <a:bodyPr/>
          <a:lstStyle/>
          <a:p>
            <a:pPr eaLnBrk="1" hangingPunct="1">
              <a:buFont typeface="Wingdings" pitchFamily="2" charset="2"/>
              <a:buChar char="q"/>
            </a:pPr>
            <a:r>
              <a:rPr lang="en-US" sz="2000" dirty="0" smtClean="0"/>
              <a:t>The GSS is widely regarding as the single best source of data on societal trends.</a:t>
            </a:r>
            <a:endParaRPr lang="en-US" sz="1600" dirty="0" smtClean="0"/>
          </a:p>
          <a:p>
            <a:pPr eaLnBrk="1" hangingPunct="1">
              <a:buFont typeface="Wingdings" pitchFamily="2" charset="2"/>
              <a:buChar char="q"/>
            </a:pPr>
            <a:r>
              <a:rPr lang="en-US" sz="2000" dirty="0" smtClean="0"/>
              <a:t>The GSS was first conducted in 1972.  Until 1994 it was conducted almost annually.  Since 1994, it has been conducted in even number years.</a:t>
            </a:r>
          </a:p>
          <a:p>
            <a:pPr eaLnBrk="1" hangingPunct="1">
              <a:buFont typeface="Wingdings" pitchFamily="2" charset="2"/>
              <a:buChar char="q"/>
            </a:pPr>
            <a:r>
              <a:rPr lang="en-US" sz="2000" dirty="0" smtClean="0"/>
              <a:t>Data is currently available through 2010.</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199" y="346637"/>
            <a:ext cx="8686801" cy="1139825"/>
          </a:xfrm>
        </p:spPr>
        <p:txBody>
          <a:bodyPr/>
          <a:lstStyle/>
          <a:p>
            <a:r>
              <a:rPr lang="en-US" sz="3200" b="1" dirty="0" smtClean="0"/>
              <a:t>Significant differences between churchgoers in New England and the rest of the United States   </a:t>
            </a:r>
            <a:r>
              <a:rPr lang="en-US" sz="3200" dirty="0" smtClean="0"/>
              <a:t>continued</a:t>
            </a:r>
            <a:endParaRPr lang="en-US" sz="3200" dirty="0"/>
          </a:p>
        </p:txBody>
      </p:sp>
      <p:sp>
        <p:nvSpPr>
          <p:cNvPr id="5" name="Content Placeholder 4"/>
          <p:cNvSpPr>
            <a:spLocks noGrp="1"/>
          </p:cNvSpPr>
          <p:nvPr>
            <p:ph idx="1"/>
          </p:nvPr>
        </p:nvSpPr>
        <p:spPr>
          <a:xfrm>
            <a:off x="457200" y="1492048"/>
            <a:ext cx="8315012" cy="4530725"/>
          </a:xfrm>
        </p:spPr>
        <p:txBody>
          <a:bodyPr/>
          <a:lstStyle/>
          <a:p>
            <a:pPr eaLnBrk="1" hangingPunct="1">
              <a:buNone/>
            </a:pPr>
            <a:r>
              <a:rPr lang="en-US" sz="2000" dirty="0" smtClean="0"/>
              <a:t>Areas of </a:t>
            </a:r>
            <a:r>
              <a:rPr lang="en-US" sz="2000" i="1" dirty="0" smtClean="0"/>
              <a:t>less</a:t>
            </a:r>
            <a:r>
              <a:rPr lang="en-US" sz="2000" dirty="0" smtClean="0"/>
              <a:t> spiritual development in New England:</a:t>
            </a:r>
          </a:p>
          <a:p>
            <a:pPr eaLnBrk="1" hangingPunct="1">
              <a:buFontTx/>
              <a:buChar char="•"/>
            </a:pPr>
            <a:r>
              <a:rPr lang="en-US" sz="2000" b="1" dirty="0" smtClean="0"/>
              <a:t>“God is just and sin has to be punished” </a:t>
            </a:r>
            <a:r>
              <a:rPr lang="en-US" sz="2000" dirty="0" smtClean="0"/>
              <a:t>New England churchgoers are more likely to disagree (22% to 13%) with the statement</a:t>
            </a:r>
          </a:p>
          <a:p>
            <a:pPr eaLnBrk="1" hangingPunct="1">
              <a:buFontTx/>
              <a:buChar char="•"/>
            </a:pPr>
            <a:r>
              <a:rPr lang="en-US" sz="2000" b="1" dirty="0" smtClean="0"/>
              <a:t>“If a person is sincerely seeking God, he/ she can obtain eternal life through religions other than Christianity” </a:t>
            </a:r>
            <a:r>
              <a:rPr lang="en-US" sz="2000" dirty="0" smtClean="0"/>
              <a:t>New England churchgoers are less likely to disagree (47% to 58%) with the statement</a:t>
            </a:r>
          </a:p>
          <a:p>
            <a:pPr eaLnBrk="1" hangingPunct="1">
              <a:buFontTx/>
              <a:buChar char="•"/>
            </a:pPr>
            <a:r>
              <a:rPr lang="en-US" sz="2000" b="1" dirty="0" smtClean="0"/>
              <a:t>“Satan is a real being, not just a symbol of evil” </a:t>
            </a:r>
            <a:r>
              <a:rPr lang="en-US" sz="2000" dirty="0" smtClean="0"/>
              <a:t>New England churchgoers are less likely to agree (71% to 81%) with the statement</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199" y="346637"/>
            <a:ext cx="8686801" cy="1139825"/>
          </a:xfrm>
        </p:spPr>
        <p:txBody>
          <a:bodyPr/>
          <a:lstStyle/>
          <a:p>
            <a:r>
              <a:rPr lang="en-US" sz="3200" b="1" dirty="0" smtClean="0"/>
              <a:t>Significant differences between churchgoers in New England and the rest of the United States   </a:t>
            </a:r>
            <a:r>
              <a:rPr lang="en-US" sz="3200" dirty="0" smtClean="0"/>
              <a:t>continued</a:t>
            </a:r>
            <a:endParaRPr lang="en-US" sz="3200" dirty="0"/>
          </a:p>
        </p:txBody>
      </p:sp>
      <p:sp>
        <p:nvSpPr>
          <p:cNvPr id="5" name="Content Placeholder 4"/>
          <p:cNvSpPr>
            <a:spLocks noGrp="1"/>
          </p:cNvSpPr>
          <p:nvPr>
            <p:ph idx="1"/>
          </p:nvPr>
        </p:nvSpPr>
        <p:spPr>
          <a:xfrm>
            <a:off x="457199" y="1607736"/>
            <a:ext cx="8294915" cy="4415037"/>
          </a:xfrm>
        </p:spPr>
        <p:txBody>
          <a:bodyPr/>
          <a:lstStyle/>
          <a:p>
            <a:pPr eaLnBrk="1" hangingPunct="1">
              <a:buNone/>
            </a:pPr>
            <a:r>
              <a:rPr lang="en-US" sz="2400" dirty="0" smtClean="0"/>
              <a:t>Areas of </a:t>
            </a:r>
            <a:r>
              <a:rPr lang="en-US" sz="2400" i="1" dirty="0" smtClean="0"/>
              <a:t>less</a:t>
            </a:r>
            <a:r>
              <a:rPr lang="en-US" sz="2400" dirty="0" smtClean="0"/>
              <a:t> spiritual development in New England:</a:t>
            </a:r>
          </a:p>
          <a:p>
            <a:pPr eaLnBrk="1" hangingPunct="1">
              <a:buNone/>
            </a:pPr>
            <a:endParaRPr lang="en-US" sz="2400" dirty="0" smtClean="0"/>
          </a:p>
          <a:p>
            <a:pPr eaLnBrk="1" hangingPunct="1">
              <a:buFontTx/>
              <a:buChar char="•"/>
            </a:pPr>
            <a:r>
              <a:rPr lang="en-US" sz="2400" dirty="0" smtClean="0"/>
              <a:t>When asked about life after death, New England churchgoers are less likely to select </a:t>
            </a:r>
            <a:r>
              <a:rPr lang="en-US" sz="2400" b="1" dirty="0" smtClean="0"/>
              <a:t>“When you die, you will go to Heaven because you have confessed your sins and accepted Jesus Christ as your savior.” </a:t>
            </a:r>
            <a:br>
              <a:rPr lang="en-US" sz="2400" b="1" dirty="0" smtClean="0"/>
            </a:br>
            <a:r>
              <a:rPr lang="en-US" sz="2400" dirty="0" smtClean="0"/>
              <a:t>(70% to 81%)</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543697" y="801214"/>
            <a:ext cx="8188411" cy="1905772"/>
          </a:xfrm>
        </p:spPr>
        <p:txBody>
          <a:bodyPr/>
          <a:lstStyle/>
          <a:p>
            <a:pPr eaLnBrk="1" hangingPunct="1"/>
            <a:r>
              <a:rPr lang="en-US" sz="4400" b="1" dirty="0" smtClean="0"/>
              <a:t>Assessment</a:t>
            </a:r>
          </a:p>
        </p:txBody>
      </p:sp>
      <p:sp>
        <p:nvSpPr>
          <p:cNvPr id="236548" name="Rectangle 11"/>
          <p:cNvSpPr>
            <a:spLocks noChangeArrowheads="1"/>
          </p:cNvSpPr>
          <p:nvPr/>
        </p:nvSpPr>
        <p:spPr bwMode="auto">
          <a:xfrm>
            <a:off x="228600" y="6400800"/>
            <a:ext cx="2514600" cy="457200"/>
          </a:xfrm>
          <a:prstGeom prst="rect">
            <a:avLst/>
          </a:prstGeom>
          <a:solidFill>
            <a:srgbClr val="FFFFFF"/>
          </a:solidFill>
          <a:ln w="9525" algn="ctr">
            <a:noFill/>
            <a:miter lim="800000"/>
            <a:headEnd/>
            <a:tailEnd/>
          </a:ln>
        </p:spPr>
        <p:txBody>
          <a:bodyPr wrap="none" anchor="ctr"/>
          <a:lstStyle/>
          <a:p>
            <a:pPr>
              <a:spcBef>
                <a:spcPct val="20000"/>
              </a:spcBef>
            </a:pPr>
            <a:endParaRPr lang="en-US" dirty="0"/>
          </a:p>
        </p:txBody>
      </p:sp>
    </p:spTree>
  </p:cSld>
  <p:clrMapOvr>
    <a:masterClrMapping/>
  </p:clrMapOvr>
  <p:transition>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522514" y="346637"/>
            <a:ext cx="7971246" cy="1139825"/>
          </a:xfrm>
        </p:spPr>
        <p:txBody>
          <a:bodyPr/>
          <a:lstStyle/>
          <a:p>
            <a:r>
              <a:rPr lang="en-US" sz="3600" b="1" dirty="0" smtClean="0"/>
              <a:t>LifeWay Research has developed two online assessments for the local church:</a:t>
            </a:r>
            <a:endParaRPr lang="en-US" sz="3600" b="1" dirty="0"/>
          </a:p>
        </p:txBody>
      </p:sp>
      <p:grpSp>
        <p:nvGrpSpPr>
          <p:cNvPr id="2" name="Group 8"/>
          <p:cNvGrpSpPr/>
          <p:nvPr/>
        </p:nvGrpSpPr>
        <p:grpSpPr>
          <a:xfrm>
            <a:off x="4416027" y="4390236"/>
            <a:ext cx="4350937" cy="1407310"/>
            <a:chOff x="2456688" y="2971800"/>
            <a:chExt cx="4230624" cy="1426946"/>
          </a:xfrm>
        </p:grpSpPr>
        <p:pic>
          <p:nvPicPr>
            <p:cNvPr id="6" name="Picture 5" descr="TC_Logo.jpg"/>
            <p:cNvPicPr>
              <a:picLocks noChangeAspect="1"/>
            </p:cNvPicPr>
            <p:nvPr/>
          </p:nvPicPr>
          <p:blipFill>
            <a:blip r:embed="rId3" cstate="print"/>
            <a:stretch>
              <a:fillRect/>
            </a:stretch>
          </p:blipFill>
          <p:spPr>
            <a:xfrm>
              <a:off x="2456688" y="2971800"/>
              <a:ext cx="4230624" cy="914400"/>
            </a:xfrm>
            <a:prstGeom prst="rect">
              <a:avLst/>
            </a:prstGeom>
          </p:spPr>
        </p:pic>
        <p:sp>
          <p:nvSpPr>
            <p:cNvPr id="7" name="Title 1"/>
            <p:cNvSpPr txBox="1">
              <a:spLocks/>
            </p:cNvSpPr>
            <p:nvPr/>
          </p:nvSpPr>
          <p:spPr>
            <a:xfrm>
              <a:off x="3166715" y="3799575"/>
              <a:ext cx="3041578" cy="599171"/>
            </a:xfrm>
            <a:prstGeom prst="rect">
              <a:avLst/>
            </a:prstGeom>
          </p:spPr>
          <p:txBody>
            <a:bodyPr vert="horz" lIns="91440" tIns="45720" rIns="91440" bIns="45720" rtlCol="0" anchor="ctr">
              <a:normAutofit fontScale="6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Assessment Tool</a:t>
              </a:r>
              <a:endParaRPr kumimoji="0" lang="en-US" sz="4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grpSp>
      <p:sp>
        <p:nvSpPr>
          <p:cNvPr id="9" name="Content Placeholder 4"/>
          <p:cNvSpPr>
            <a:spLocks noGrp="1"/>
          </p:cNvSpPr>
          <p:nvPr>
            <p:ph idx="1"/>
          </p:nvPr>
        </p:nvSpPr>
        <p:spPr>
          <a:xfrm>
            <a:off x="457200" y="1627833"/>
            <a:ext cx="8229600" cy="4394940"/>
          </a:xfrm>
        </p:spPr>
        <p:txBody>
          <a:bodyPr/>
          <a:lstStyle/>
          <a:p>
            <a:pPr eaLnBrk="1" hangingPunct="1">
              <a:buFontTx/>
              <a:buChar char="•"/>
            </a:pPr>
            <a:r>
              <a:rPr lang="en-US" dirty="0" smtClean="0"/>
              <a:t>Research revealed seven elements of a transformational church.</a:t>
            </a:r>
          </a:p>
          <a:p>
            <a:pPr lvl="1" eaLnBrk="1" hangingPunct="1">
              <a:buFontTx/>
              <a:buChar char="•"/>
            </a:pPr>
            <a:r>
              <a:rPr lang="en-US" dirty="0" smtClean="0"/>
              <a:t>Missionary Mentality</a:t>
            </a:r>
          </a:p>
          <a:p>
            <a:pPr lvl="1" eaLnBrk="1" hangingPunct="1">
              <a:buFontTx/>
              <a:buChar char="•"/>
            </a:pPr>
            <a:r>
              <a:rPr lang="en-US" dirty="0" smtClean="0"/>
              <a:t>Vibrant Leadership</a:t>
            </a:r>
          </a:p>
          <a:p>
            <a:pPr lvl="1" eaLnBrk="1" hangingPunct="1">
              <a:buFontTx/>
              <a:buChar char="•"/>
            </a:pPr>
            <a:r>
              <a:rPr lang="en-US" dirty="0" smtClean="0"/>
              <a:t>Relational Intentionality</a:t>
            </a:r>
          </a:p>
          <a:p>
            <a:pPr lvl="1" eaLnBrk="1" hangingPunct="1">
              <a:buFontTx/>
              <a:buChar char="•"/>
            </a:pPr>
            <a:r>
              <a:rPr lang="en-US" dirty="0" smtClean="0"/>
              <a:t>Prayerful Dependence</a:t>
            </a:r>
          </a:p>
          <a:p>
            <a:pPr lvl="1" eaLnBrk="1" hangingPunct="1">
              <a:buFontTx/>
              <a:buChar char="•"/>
            </a:pPr>
            <a:r>
              <a:rPr lang="en-US" dirty="0" smtClean="0"/>
              <a:t>Worship</a:t>
            </a:r>
          </a:p>
          <a:p>
            <a:pPr lvl="1" eaLnBrk="1" hangingPunct="1">
              <a:buFontTx/>
              <a:buChar char="•"/>
            </a:pPr>
            <a:r>
              <a:rPr lang="en-US" dirty="0" smtClean="0"/>
              <a:t>Community</a:t>
            </a:r>
          </a:p>
          <a:p>
            <a:pPr lvl="1" eaLnBrk="1" hangingPunct="1">
              <a:buFontTx/>
              <a:buChar char="•"/>
            </a:pPr>
            <a:r>
              <a:rPr lang="en-US" dirty="0" smtClean="0"/>
              <a:t>Mission</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4"/>
          <p:cNvSpPr>
            <a:spLocks noGrp="1"/>
          </p:cNvSpPr>
          <p:nvPr>
            <p:ph idx="1"/>
          </p:nvPr>
        </p:nvSpPr>
        <p:spPr>
          <a:xfrm>
            <a:off x="447152" y="1738341"/>
            <a:ext cx="8229600" cy="4394940"/>
          </a:xfrm>
        </p:spPr>
        <p:txBody>
          <a:bodyPr/>
          <a:lstStyle/>
          <a:p>
            <a:pPr eaLnBrk="1" hangingPunct="1">
              <a:buFontTx/>
              <a:buChar char="•"/>
            </a:pPr>
            <a:r>
              <a:rPr lang="en-US" dirty="0" smtClean="0"/>
              <a:t>Research revealed eight attributes of discipleship.</a:t>
            </a:r>
          </a:p>
          <a:p>
            <a:pPr lvl="1" eaLnBrk="1" hangingPunct="1">
              <a:buFontTx/>
              <a:buChar char="•"/>
            </a:pPr>
            <a:r>
              <a:rPr lang="en-US" dirty="0" smtClean="0"/>
              <a:t>Bible Engagement</a:t>
            </a:r>
          </a:p>
          <a:p>
            <a:pPr lvl="1" eaLnBrk="1" hangingPunct="1">
              <a:buFontTx/>
              <a:buChar char="•"/>
            </a:pPr>
            <a:r>
              <a:rPr lang="en-US" dirty="0" smtClean="0"/>
              <a:t>Obeying God and Denying Self</a:t>
            </a:r>
          </a:p>
          <a:p>
            <a:pPr lvl="1" eaLnBrk="1" hangingPunct="1">
              <a:buFontTx/>
              <a:buChar char="•"/>
            </a:pPr>
            <a:r>
              <a:rPr lang="en-US" dirty="0" smtClean="0"/>
              <a:t>Serving God and Others</a:t>
            </a:r>
          </a:p>
          <a:p>
            <a:pPr lvl="1" eaLnBrk="1" hangingPunct="1">
              <a:buFontTx/>
              <a:buChar char="•"/>
            </a:pPr>
            <a:r>
              <a:rPr lang="en-US" dirty="0" smtClean="0"/>
              <a:t>Sharing Christ</a:t>
            </a:r>
          </a:p>
          <a:p>
            <a:pPr lvl="1" eaLnBrk="1" hangingPunct="1">
              <a:buFontTx/>
              <a:buChar char="•"/>
            </a:pPr>
            <a:r>
              <a:rPr lang="en-US" dirty="0" smtClean="0"/>
              <a:t>Exercising Faith</a:t>
            </a:r>
          </a:p>
          <a:p>
            <a:pPr lvl="1" eaLnBrk="1" hangingPunct="1">
              <a:buFontTx/>
              <a:buChar char="•"/>
            </a:pPr>
            <a:r>
              <a:rPr lang="en-US" dirty="0" smtClean="0"/>
              <a:t>Seeking God</a:t>
            </a:r>
          </a:p>
          <a:p>
            <a:pPr lvl="1" eaLnBrk="1" hangingPunct="1">
              <a:buFontTx/>
              <a:buChar char="•"/>
            </a:pPr>
            <a:r>
              <a:rPr lang="en-US" dirty="0" smtClean="0"/>
              <a:t>Building Relationships</a:t>
            </a:r>
          </a:p>
          <a:p>
            <a:pPr lvl="1" eaLnBrk="1" hangingPunct="1">
              <a:buFontTx/>
              <a:buChar char="•"/>
            </a:pPr>
            <a:r>
              <a:rPr lang="en-US" dirty="0" smtClean="0"/>
              <a:t>Unashamed (Transparency)</a:t>
            </a:r>
          </a:p>
        </p:txBody>
      </p:sp>
      <p:sp>
        <p:nvSpPr>
          <p:cNvPr id="12291" name="Rectangle 2"/>
          <p:cNvSpPr>
            <a:spLocks noGrp="1" noChangeArrowheads="1"/>
          </p:cNvSpPr>
          <p:nvPr>
            <p:ph type="title"/>
          </p:nvPr>
        </p:nvSpPr>
        <p:spPr>
          <a:xfrm>
            <a:off x="522514" y="346637"/>
            <a:ext cx="7971246" cy="1139825"/>
          </a:xfrm>
        </p:spPr>
        <p:txBody>
          <a:bodyPr/>
          <a:lstStyle/>
          <a:p>
            <a:r>
              <a:rPr lang="en-US" sz="3600" b="1" dirty="0" smtClean="0"/>
              <a:t>LifeWay Research has developed two online assessments for the local church:</a:t>
            </a:r>
            <a:endParaRPr lang="en-US" sz="3600" b="1" dirty="0"/>
          </a:p>
        </p:txBody>
      </p:sp>
      <p:pic>
        <p:nvPicPr>
          <p:cNvPr id="8" name="Picture 7" descr="transformation_logo_final.jpg"/>
          <p:cNvPicPr>
            <a:picLocks noChangeAspect="1"/>
          </p:cNvPicPr>
          <p:nvPr/>
        </p:nvPicPr>
        <p:blipFill>
          <a:blip r:embed="rId3" cstate="print"/>
          <a:stretch>
            <a:fillRect/>
          </a:stretch>
        </p:blipFill>
        <p:spPr>
          <a:xfrm>
            <a:off x="4956078" y="3535305"/>
            <a:ext cx="3704596" cy="1961256"/>
          </a:xfrm>
          <a:prstGeom prst="rect">
            <a:avLst/>
          </a:prstGeom>
        </p:spPr>
      </p:pic>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00677" y="346637"/>
            <a:ext cx="8686801" cy="1139825"/>
          </a:xfrm>
        </p:spPr>
        <p:txBody>
          <a:bodyPr/>
          <a:lstStyle/>
          <a:p>
            <a:pPr algn="ctr"/>
            <a:r>
              <a:rPr lang="en-US" sz="4400" b="1" dirty="0" smtClean="0"/>
              <a:t>Clarity is essential</a:t>
            </a:r>
            <a:endParaRPr lang="en-US" sz="4400" dirty="0"/>
          </a:p>
        </p:txBody>
      </p:sp>
      <p:sp>
        <p:nvSpPr>
          <p:cNvPr id="5" name="Content Placeholder 4"/>
          <p:cNvSpPr>
            <a:spLocks noGrp="1"/>
          </p:cNvSpPr>
          <p:nvPr>
            <p:ph idx="1"/>
          </p:nvPr>
        </p:nvSpPr>
        <p:spPr>
          <a:xfrm>
            <a:off x="723480" y="1657978"/>
            <a:ext cx="7963319" cy="4364795"/>
          </a:xfrm>
        </p:spPr>
        <p:txBody>
          <a:bodyPr/>
          <a:lstStyle/>
          <a:p>
            <a:pPr eaLnBrk="1" hangingPunct="1">
              <a:buFontTx/>
              <a:buChar char="•"/>
            </a:pPr>
            <a:r>
              <a:rPr lang="en-US" dirty="0" smtClean="0"/>
              <a:t>The health of the body – the church  (TCAT)</a:t>
            </a:r>
          </a:p>
          <a:p>
            <a:pPr eaLnBrk="1" hangingPunct="1">
              <a:buFontTx/>
              <a:buChar char="•"/>
            </a:pPr>
            <a:r>
              <a:rPr lang="en-US" dirty="0" smtClean="0"/>
              <a:t>The health of the spiritual formation of individuals (TDA)</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00677" y="346637"/>
            <a:ext cx="8686801" cy="1139825"/>
          </a:xfrm>
        </p:spPr>
        <p:txBody>
          <a:bodyPr/>
          <a:lstStyle/>
          <a:p>
            <a:pPr algn="ctr"/>
            <a:r>
              <a:rPr lang="en-US" sz="4400" b="1" dirty="0" smtClean="0"/>
              <a:t>Community of common concern</a:t>
            </a:r>
            <a:endParaRPr lang="en-US" sz="4400" dirty="0"/>
          </a:p>
        </p:txBody>
      </p:sp>
      <p:sp>
        <p:nvSpPr>
          <p:cNvPr id="5" name="Content Placeholder 4"/>
          <p:cNvSpPr>
            <a:spLocks noGrp="1"/>
          </p:cNvSpPr>
          <p:nvPr>
            <p:ph idx="1"/>
          </p:nvPr>
        </p:nvSpPr>
        <p:spPr>
          <a:xfrm>
            <a:off x="723480" y="1657978"/>
            <a:ext cx="7963319" cy="4364795"/>
          </a:xfrm>
        </p:spPr>
        <p:txBody>
          <a:bodyPr/>
          <a:lstStyle/>
          <a:p>
            <a:pPr eaLnBrk="1" hangingPunct="1">
              <a:buFontTx/>
              <a:buChar char="•"/>
            </a:pPr>
            <a:r>
              <a:rPr lang="en-US" dirty="0" smtClean="0"/>
              <a:t>Clarity creates community</a:t>
            </a:r>
          </a:p>
          <a:p>
            <a:pPr eaLnBrk="1" hangingPunct="1">
              <a:buFontTx/>
              <a:buChar char="•"/>
            </a:pPr>
            <a:r>
              <a:rPr lang="en-US" dirty="0" smtClean="0"/>
              <a:t>The whole body shares the concern</a:t>
            </a:r>
          </a:p>
          <a:p>
            <a:pPr eaLnBrk="1" hangingPunct="1">
              <a:buFontTx/>
              <a:buChar char="•"/>
            </a:pPr>
            <a:r>
              <a:rPr lang="en-US" dirty="0" smtClean="0"/>
              <a:t>Together a group can address the most important issues</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00677" y="346637"/>
            <a:ext cx="8686801" cy="1139825"/>
          </a:xfrm>
        </p:spPr>
        <p:txBody>
          <a:bodyPr/>
          <a:lstStyle/>
          <a:p>
            <a:pPr algn="ctr"/>
            <a:r>
              <a:rPr lang="en-US" sz="4400" b="1" dirty="0" smtClean="0"/>
              <a:t>Sense of common vision</a:t>
            </a:r>
            <a:endParaRPr lang="en-US" sz="4400" dirty="0"/>
          </a:p>
        </p:txBody>
      </p:sp>
      <p:sp>
        <p:nvSpPr>
          <p:cNvPr id="5" name="Content Placeholder 4"/>
          <p:cNvSpPr>
            <a:spLocks noGrp="1"/>
          </p:cNvSpPr>
          <p:nvPr>
            <p:ph idx="1"/>
          </p:nvPr>
        </p:nvSpPr>
        <p:spPr>
          <a:xfrm>
            <a:off x="703384" y="1657978"/>
            <a:ext cx="7983415" cy="4364795"/>
          </a:xfrm>
        </p:spPr>
        <p:txBody>
          <a:bodyPr/>
          <a:lstStyle/>
          <a:p>
            <a:pPr eaLnBrk="1" hangingPunct="1">
              <a:buFontTx/>
              <a:buChar char="•"/>
            </a:pPr>
            <a:r>
              <a:rPr lang="en-US" dirty="0" smtClean="0"/>
              <a:t>Our assessments utilize biblically based questions that reflect . . .</a:t>
            </a:r>
          </a:p>
          <a:p>
            <a:pPr lvl="1" eaLnBrk="1" hangingPunct="1">
              <a:buFontTx/>
              <a:buChar char="•"/>
            </a:pPr>
            <a:r>
              <a:rPr lang="en-US" dirty="0" smtClean="0"/>
              <a:t>What biblical churches are supposed to look like</a:t>
            </a:r>
          </a:p>
          <a:p>
            <a:pPr lvl="1" eaLnBrk="1" hangingPunct="1">
              <a:buFontTx/>
              <a:buChar char="•"/>
            </a:pPr>
            <a:r>
              <a:rPr lang="en-US" dirty="0" smtClean="0"/>
              <a:t>What disciples are supposed to look like</a:t>
            </a:r>
          </a:p>
          <a:p>
            <a:pPr eaLnBrk="1" hangingPunct="1">
              <a:buFontTx/>
              <a:buChar char="•"/>
            </a:pPr>
            <a:r>
              <a:rPr lang="en-US" dirty="0" smtClean="0"/>
              <a:t>The conversation shifts toward the mission of the church and spiritual direction of individuals</a:t>
            </a:r>
          </a:p>
          <a:p>
            <a:pPr eaLnBrk="1" hangingPunct="1">
              <a:buFontTx/>
              <a:buChar char="•"/>
            </a:pPr>
            <a:r>
              <a:rPr lang="en-US" dirty="0" smtClean="0"/>
              <a:t>This shared vision elicits hope</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00677" y="346637"/>
            <a:ext cx="8686801" cy="1139825"/>
          </a:xfrm>
        </p:spPr>
        <p:txBody>
          <a:bodyPr/>
          <a:lstStyle/>
          <a:p>
            <a:pPr algn="ctr"/>
            <a:r>
              <a:rPr lang="en-US" sz="4400" b="1" dirty="0" smtClean="0"/>
              <a:t>Building an assessment culture</a:t>
            </a:r>
            <a:endParaRPr lang="en-US" sz="4400" dirty="0"/>
          </a:p>
        </p:txBody>
      </p:sp>
      <p:sp>
        <p:nvSpPr>
          <p:cNvPr id="5" name="Content Placeholder 4"/>
          <p:cNvSpPr>
            <a:spLocks noGrp="1"/>
          </p:cNvSpPr>
          <p:nvPr>
            <p:ph idx="1"/>
          </p:nvPr>
        </p:nvSpPr>
        <p:spPr>
          <a:xfrm>
            <a:off x="643094" y="1657978"/>
            <a:ext cx="8043705" cy="4364795"/>
          </a:xfrm>
        </p:spPr>
        <p:txBody>
          <a:bodyPr/>
          <a:lstStyle/>
          <a:p>
            <a:pPr eaLnBrk="1" hangingPunct="1">
              <a:buFontTx/>
              <a:buChar char="•"/>
            </a:pPr>
            <a:r>
              <a:rPr lang="en-US" dirty="0" smtClean="0"/>
              <a:t>Assessment brings clarity</a:t>
            </a:r>
          </a:p>
          <a:p>
            <a:pPr lvl="1" eaLnBrk="1" hangingPunct="1">
              <a:buFontTx/>
              <a:buChar char="•"/>
            </a:pPr>
            <a:r>
              <a:rPr lang="en-US" dirty="0" smtClean="0"/>
              <a:t>What biblical churches are supposed to look like</a:t>
            </a:r>
          </a:p>
          <a:p>
            <a:pPr lvl="1" eaLnBrk="1" hangingPunct="1">
              <a:buFontTx/>
              <a:buChar char="•"/>
            </a:pPr>
            <a:r>
              <a:rPr lang="en-US" dirty="0" smtClean="0"/>
              <a:t>What disciples are supposed to look like</a:t>
            </a:r>
          </a:p>
          <a:p>
            <a:pPr eaLnBrk="1" hangingPunct="1">
              <a:buFontTx/>
              <a:buChar char="•"/>
            </a:pPr>
            <a:r>
              <a:rPr lang="en-US" dirty="0" smtClean="0"/>
              <a:t>Assessment creates a community of common concern</a:t>
            </a:r>
          </a:p>
          <a:p>
            <a:pPr eaLnBrk="1" hangingPunct="1">
              <a:buFontTx/>
              <a:buChar char="•"/>
            </a:pPr>
            <a:r>
              <a:rPr lang="en-US" dirty="0" smtClean="0"/>
              <a:t>Assessment leads to a common vision</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00677" y="346637"/>
            <a:ext cx="8686801" cy="1139825"/>
          </a:xfrm>
        </p:spPr>
        <p:txBody>
          <a:bodyPr/>
          <a:lstStyle/>
          <a:p>
            <a:pPr algn="ctr"/>
            <a:r>
              <a:rPr lang="en-US" sz="4400" b="1" dirty="0" smtClean="0"/>
              <a:t>Develop leadership practices</a:t>
            </a:r>
            <a:endParaRPr lang="en-US" sz="4400" dirty="0"/>
          </a:p>
        </p:txBody>
      </p:sp>
      <p:sp>
        <p:nvSpPr>
          <p:cNvPr id="5" name="Content Placeholder 4"/>
          <p:cNvSpPr>
            <a:spLocks noGrp="1"/>
          </p:cNvSpPr>
          <p:nvPr>
            <p:ph idx="1"/>
          </p:nvPr>
        </p:nvSpPr>
        <p:spPr>
          <a:xfrm>
            <a:off x="653142" y="1657978"/>
            <a:ext cx="8033657" cy="4364795"/>
          </a:xfrm>
        </p:spPr>
        <p:txBody>
          <a:bodyPr/>
          <a:lstStyle/>
          <a:p>
            <a:pPr eaLnBrk="1" hangingPunct="1">
              <a:buFontTx/>
              <a:buChar char="•"/>
            </a:pPr>
            <a:r>
              <a:rPr lang="en-US" dirty="0" smtClean="0"/>
              <a:t>Celebrate areas of strength</a:t>
            </a:r>
          </a:p>
          <a:p>
            <a:pPr eaLnBrk="1" hangingPunct="1">
              <a:buFontTx/>
              <a:buChar char="•"/>
            </a:pPr>
            <a:r>
              <a:rPr lang="en-US" dirty="0" smtClean="0"/>
              <a:t>Address one area of weakness</a:t>
            </a:r>
          </a:p>
          <a:p>
            <a:pPr eaLnBrk="1" hangingPunct="1">
              <a:buFontTx/>
              <a:buChar char="•"/>
            </a:pPr>
            <a:endParaRPr lang="en-US" dirty="0" smtClean="0"/>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092" y="286051"/>
            <a:ext cx="7566454" cy="1139825"/>
          </a:xfrm>
        </p:spPr>
        <p:txBody>
          <a:bodyPr/>
          <a:lstStyle/>
          <a:p>
            <a:pPr algn="ctr"/>
            <a:r>
              <a:rPr lang="en-US" dirty="0" smtClean="0"/>
              <a:t>Percentage “Never” Attending Religious Services</a:t>
            </a:r>
            <a:endParaRPr lang="en-US"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9"/>
          <p:cNvSpPr txBox="1">
            <a:spLocks noChangeArrowheads="1"/>
          </p:cNvSpPr>
          <p:nvPr/>
        </p:nvSpPr>
        <p:spPr bwMode="auto">
          <a:xfrm>
            <a:off x="305663" y="6532525"/>
            <a:ext cx="6838419" cy="261610"/>
          </a:xfrm>
          <a:prstGeom prst="rect">
            <a:avLst/>
          </a:prstGeom>
          <a:noFill/>
          <a:ln w="9525" algn="ctr">
            <a:noFill/>
            <a:miter lim="800000"/>
            <a:headEnd/>
            <a:tailEnd/>
          </a:ln>
        </p:spPr>
        <p:txBody>
          <a:bodyPr wrap="square">
            <a:spAutoFit/>
          </a:bodyPr>
          <a:lstStyle/>
          <a:p>
            <a:pPr>
              <a:spcBef>
                <a:spcPct val="50000"/>
              </a:spcBef>
            </a:pPr>
            <a:r>
              <a:rPr lang="en-US" sz="1100" b="1" dirty="0" smtClean="0"/>
              <a:t>Data comes from the General Social Survey</a:t>
            </a:r>
            <a:endParaRPr lang="en-US" sz="11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r>
              <a:rPr lang="en-US" dirty="0" smtClean="0"/>
              <a:t>New to assessments?  TDA may be the best place to start.  Look at the spiritual formation of the individual, groups, and the whole church.</a:t>
            </a:r>
            <a:endParaRPr lang="en-US" dirty="0"/>
          </a:p>
        </p:txBody>
      </p:sp>
      <p:pic>
        <p:nvPicPr>
          <p:cNvPr id="8196" name="Picture 2"/>
          <p:cNvPicPr>
            <a:picLocks noChangeAspect="1" noChangeArrowheads="1"/>
          </p:cNvPicPr>
          <p:nvPr/>
        </p:nvPicPr>
        <p:blipFill>
          <a:blip r:embed="rId2" cstate="print"/>
          <a:srcRect/>
          <a:stretch>
            <a:fillRect/>
          </a:stretch>
        </p:blipFill>
        <p:spPr bwMode="auto">
          <a:xfrm>
            <a:off x="314847" y="5301343"/>
            <a:ext cx="3900488" cy="1362075"/>
          </a:xfrm>
          <a:prstGeom prst="rect">
            <a:avLst/>
          </a:prstGeom>
          <a:noFill/>
          <a:ln w="9525">
            <a:noFill/>
            <a:miter lim="800000"/>
            <a:headEnd/>
            <a:tailEnd/>
          </a:ln>
        </p:spPr>
      </p:pic>
      <p:pic>
        <p:nvPicPr>
          <p:cNvPr id="8197" name="Picture 4" descr="transformation_logo_final.jpg"/>
          <p:cNvPicPr>
            <a:picLocks noChangeAspect="1"/>
          </p:cNvPicPr>
          <p:nvPr/>
        </p:nvPicPr>
        <p:blipFill>
          <a:blip r:embed="rId3" cstate="print"/>
          <a:srcRect/>
          <a:stretch>
            <a:fillRect/>
          </a:stretch>
        </p:blipFill>
        <p:spPr bwMode="auto">
          <a:xfrm>
            <a:off x="524189" y="2954216"/>
            <a:ext cx="3741738" cy="1981200"/>
          </a:xfrm>
          <a:prstGeom prst="rect">
            <a:avLst/>
          </a:prstGeom>
          <a:noFill/>
          <a:ln w="9525">
            <a:noFill/>
            <a:miter lim="800000"/>
            <a:headEnd/>
            <a:tailEnd/>
          </a:ln>
        </p:spPr>
      </p:pic>
      <p:sp>
        <p:nvSpPr>
          <p:cNvPr id="8200" name="Rectangle 7"/>
          <p:cNvSpPr>
            <a:spLocks noChangeArrowheads="1"/>
          </p:cNvSpPr>
          <p:nvPr/>
        </p:nvSpPr>
        <p:spPr bwMode="auto">
          <a:xfrm>
            <a:off x="3728880" y="6072555"/>
            <a:ext cx="2257425" cy="369888"/>
          </a:xfrm>
          <a:prstGeom prst="rect">
            <a:avLst/>
          </a:prstGeom>
          <a:noFill/>
          <a:ln w="9525">
            <a:noFill/>
            <a:miter lim="800000"/>
            <a:headEnd/>
            <a:tailEnd/>
          </a:ln>
        </p:spPr>
        <p:txBody>
          <a:bodyPr wrap="none">
            <a:spAutoFit/>
          </a:bodyPr>
          <a:lstStyle/>
          <a:p>
            <a:r>
              <a:rPr lang="en-US" u="sng" dirty="0">
                <a:hlinkClick r:id="rId4"/>
              </a:rPr>
              <a:t>http://tc.lifeway.com</a:t>
            </a:r>
            <a:r>
              <a:rPr lang="en-US" u="sng" dirty="0"/>
              <a:t> </a:t>
            </a:r>
            <a:endParaRPr lang="en-US" dirty="0"/>
          </a:p>
        </p:txBody>
      </p:sp>
      <p:sp>
        <p:nvSpPr>
          <p:cNvPr id="8201" name="Rectangle 8"/>
          <p:cNvSpPr>
            <a:spLocks noChangeArrowheads="1"/>
          </p:cNvSpPr>
          <p:nvPr/>
        </p:nvSpPr>
        <p:spPr bwMode="auto">
          <a:xfrm>
            <a:off x="4202828" y="4402243"/>
            <a:ext cx="2462213" cy="369887"/>
          </a:xfrm>
          <a:prstGeom prst="rect">
            <a:avLst/>
          </a:prstGeom>
          <a:noFill/>
          <a:ln w="9525">
            <a:noFill/>
            <a:miter lim="800000"/>
            <a:headEnd/>
            <a:tailEnd/>
          </a:ln>
        </p:spPr>
        <p:txBody>
          <a:bodyPr wrap="none">
            <a:spAutoFit/>
          </a:bodyPr>
          <a:lstStyle/>
          <a:p>
            <a:r>
              <a:rPr lang="en-US" u="sng" dirty="0">
                <a:hlinkClick r:id="rId5"/>
              </a:rPr>
              <a:t>http://tda.lifeway.com</a:t>
            </a:r>
            <a:r>
              <a:rPr lang="en-US" u="sng" dirty="0"/>
              <a:t> </a:t>
            </a:r>
            <a:endParaRPr lang="en-US" dirty="0"/>
          </a:p>
        </p:txBody>
      </p:sp>
      <p:sp>
        <p:nvSpPr>
          <p:cNvPr id="15" name="Rectangle 2"/>
          <p:cNvSpPr>
            <a:spLocks noGrp="1" noChangeArrowheads="1"/>
          </p:cNvSpPr>
          <p:nvPr>
            <p:ph type="title"/>
          </p:nvPr>
        </p:nvSpPr>
        <p:spPr>
          <a:xfrm>
            <a:off x="300677" y="346637"/>
            <a:ext cx="8686801" cy="1139825"/>
          </a:xfrm>
        </p:spPr>
        <p:txBody>
          <a:bodyPr/>
          <a:lstStyle/>
          <a:p>
            <a:pPr algn="ctr"/>
            <a:r>
              <a:rPr lang="en-US" sz="4400" b="1" dirty="0" smtClean="0"/>
              <a:t>Building an assessment culture</a:t>
            </a:r>
            <a:endParaRPr lang="en-US" sz="4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00677" y="346637"/>
            <a:ext cx="8686801" cy="1139825"/>
          </a:xfrm>
        </p:spPr>
        <p:txBody>
          <a:bodyPr/>
          <a:lstStyle/>
          <a:p>
            <a:pPr algn="ctr"/>
            <a:r>
              <a:rPr lang="en-US" sz="4400" b="1" dirty="0" smtClean="0"/>
              <a:t>Develop leadership practices</a:t>
            </a:r>
            <a:endParaRPr lang="en-US" sz="4400" dirty="0"/>
          </a:p>
        </p:txBody>
      </p:sp>
      <p:sp>
        <p:nvSpPr>
          <p:cNvPr id="5" name="Content Placeholder 4"/>
          <p:cNvSpPr>
            <a:spLocks noGrp="1"/>
          </p:cNvSpPr>
          <p:nvPr>
            <p:ph idx="1"/>
          </p:nvPr>
        </p:nvSpPr>
        <p:spPr>
          <a:xfrm>
            <a:off x="653142" y="1657978"/>
            <a:ext cx="8033657" cy="4364795"/>
          </a:xfrm>
        </p:spPr>
        <p:txBody>
          <a:bodyPr/>
          <a:lstStyle/>
          <a:p>
            <a:pPr eaLnBrk="1" hangingPunct="1">
              <a:buFontTx/>
              <a:buChar char="•"/>
            </a:pPr>
            <a:r>
              <a:rPr lang="en-US" dirty="0" smtClean="0"/>
              <a:t>Celebrate areas of strength</a:t>
            </a:r>
          </a:p>
          <a:p>
            <a:pPr eaLnBrk="1" hangingPunct="1">
              <a:buFontTx/>
              <a:buChar char="•"/>
            </a:pPr>
            <a:r>
              <a:rPr lang="en-US" dirty="0" smtClean="0"/>
              <a:t>Address one area of weakness</a:t>
            </a:r>
          </a:p>
          <a:p>
            <a:pPr eaLnBrk="1" hangingPunct="1">
              <a:buFontTx/>
              <a:buChar char="•"/>
            </a:pPr>
            <a:endParaRPr lang="en-US" dirty="0" smtClean="0"/>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914400" y="801214"/>
            <a:ext cx="6735097" cy="1905772"/>
          </a:xfrm>
        </p:spPr>
        <p:txBody>
          <a:bodyPr/>
          <a:lstStyle/>
          <a:p>
            <a:pPr eaLnBrk="1" hangingPunct="1"/>
            <a:r>
              <a:rPr lang="en-US" sz="4400" b="1" dirty="0" smtClean="0"/>
              <a:t>State of New England Churches</a:t>
            </a:r>
          </a:p>
        </p:txBody>
      </p:sp>
      <p:sp>
        <p:nvSpPr>
          <p:cNvPr id="236548" name="Rectangle 11"/>
          <p:cNvSpPr>
            <a:spLocks noChangeArrowheads="1"/>
          </p:cNvSpPr>
          <p:nvPr/>
        </p:nvSpPr>
        <p:spPr bwMode="auto">
          <a:xfrm>
            <a:off x="228600" y="6400800"/>
            <a:ext cx="2514600" cy="457200"/>
          </a:xfrm>
          <a:prstGeom prst="rect">
            <a:avLst/>
          </a:prstGeom>
          <a:solidFill>
            <a:srgbClr val="FFFFFF"/>
          </a:solidFill>
          <a:ln w="9525" algn="ctr">
            <a:noFill/>
            <a:miter lim="800000"/>
            <a:headEnd/>
            <a:tailEnd/>
          </a:ln>
        </p:spPr>
        <p:txBody>
          <a:bodyPr wrap="none" anchor="ctr"/>
          <a:lstStyle/>
          <a:p>
            <a:pPr>
              <a:spcBef>
                <a:spcPct val="20000"/>
              </a:spcBef>
            </a:pPr>
            <a:endParaRPr lang="en-US" dirty="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Percentage Attending Religious Services At Least Once A Week</a:t>
            </a:r>
            <a:endParaRPr lang="en-US"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9"/>
          <p:cNvSpPr txBox="1">
            <a:spLocks noChangeArrowheads="1"/>
          </p:cNvSpPr>
          <p:nvPr/>
        </p:nvSpPr>
        <p:spPr bwMode="auto">
          <a:xfrm>
            <a:off x="305663" y="6532525"/>
            <a:ext cx="6838419" cy="261610"/>
          </a:xfrm>
          <a:prstGeom prst="rect">
            <a:avLst/>
          </a:prstGeom>
          <a:noFill/>
          <a:ln w="9525" algn="ctr">
            <a:noFill/>
            <a:miter lim="800000"/>
            <a:headEnd/>
            <a:tailEnd/>
          </a:ln>
        </p:spPr>
        <p:txBody>
          <a:bodyPr wrap="square">
            <a:spAutoFit/>
          </a:bodyPr>
          <a:lstStyle/>
          <a:p>
            <a:pPr>
              <a:spcBef>
                <a:spcPct val="50000"/>
              </a:spcBef>
            </a:pPr>
            <a:r>
              <a:rPr lang="en-US" sz="1100" b="1" dirty="0" smtClean="0"/>
              <a:t>Data comes from the General Social Survey</a:t>
            </a:r>
            <a:endParaRPr lang="en-US" sz="11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78" y="286051"/>
            <a:ext cx="8514213" cy="1139825"/>
          </a:xfrm>
        </p:spPr>
        <p:txBody>
          <a:bodyPr/>
          <a:lstStyle/>
          <a:p>
            <a:pPr algn="ctr"/>
            <a:r>
              <a:rPr lang="en-US" sz="3600" dirty="0" smtClean="0"/>
              <a:t>Of Those Who Attend Religious Services,</a:t>
            </a:r>
            <a:br>
              <a:rPr lang="en-US" sz="3600" dirty="0" smtClean="0"/>
            </a:br>
            <a:r>
              <a:rPr lang="en-US" sz="3600" dirty="0" smtClean="0"/>
              <a:t>Percentage Attending At Least Once A Week</a:t>
            </a:r>
            <a:endParaRPr lang="en-US" sz="3600"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9"/>
          <p:cNvSpPr txBox="1">
            <a:spLocks noChangeArrowheads="1"/>
          </p:cNvSpPr>
          <p:nvPr/>
        </p:nvSpPr>
        <p:spPr bwMode="auto">
          <a:xfrm>
            <a:off x="305663" y="6532525"/>
            <a:ext cx="6838419" cy="261610"/>
          </a:xfrm>
          <a:prstGeom prst="rect">
            <a:avLst/>
          </a:prstGeom>
          <a:noFill/>
          <a:ln w="9525" algn="ctr">
            <a:noFill/>
            <a:miter lim="800000"/>
            <a:headEnd/>
            <a:tailEnd/>
          </a:ln>
        </p:spPr>
        <p:txBody>
          <a:bodyPr wrap="square">
            <a:spAutoFit/>
          </a:bodyPr>
          <a:lstStyle/>
          <a:p>
            <a:pPr>
              <a:spcBef>
                <a:spcPct val="50000"/>
              </a:spcBef>
            </a:pPr>
            <a:r>
              <a:rPr lang="en-US" sz="1100" b="1" dirty="0" smtClean="0"/>
              <a:t>Data comes from the General Social Survey</a:t>
            </a:r>
            <a:endParaRPr lang="en-US" sz="11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038" y="286051"/>
            <a:ext cx="8633254" cy="1139825"/>
          </a:xfrm>
        </p:spPr>
        <p:txBody>
          <a:bodyPr/>
          <a:lstStyle/>
          <a:p>
            <a:pPr algn="ctr"/>
            <a:r>
              <a:rPr lang="en-US" sz="3600" dirty="0" smtClean="0"/>
              <a:t>Percentage </a:t>
            </a:r>
            <a:r>
              <a:rPr lang="en-US" sz="3600" dirty="0" smtClean="0">
                <a:solidFill>
                  <a:srgbClr val="92D050"/>
                </a:solidFill>
              </a:rPr>
              <a:t>Evangelical</a:t>
            </a:r>
            <a:r>
              <a:rPr lang="en-US" sz="3600" dirty="0" smtClean="0"/>
              <a:t> or </a:t>
            </a:r>
            <a:r>
              <a:rPr lang="en-US" sz="3600" dirty="0" smtClean="0">
                <a:solidFill>
                  <a:srgbClr val="0070C0"/>
                </a:solidFill>
              </a:rPr>
              <a:t>Mainline</a:t>
            </a:r>
            <a:endParaRPr lang="en-US" sz="3600"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9"/>
          <p:cNvSpPr txBox="1">
            <a:spLocks noChangeArrowheads="1"/>
          </p:cNvSpPr>
          <p:nvPr/>
        </p:nvSpPr>
        <p:spPr bwMode="auto">
          <a:xfrm>
            <a:off x="305663" y="6532525"/>
            <a:ext cx="6838419" cy="261610"/>
          </a:xfrm>
          <a:prstGeom prst="rect">
            <a:avLst/>
          </a:prstGeom>
          <a:noFill/>
          <a:ln w="9525" algn="ctr">
            <a:noFill/>
            <a:miter lim="800000"/>
            <a:headEnd/>
            <a:tailEnd/>
          </a:ln>
        </p:spPr>
        <p:txBody>
          <a:bodyPr wrap="square">
            <a:spAutoFit/>
          </a:bodyPr>
          <a:lstStyle/>
          <a:p>
            <a:pPr>
              <a:spcBef>
                <a:spcPct val="50000"/>
              </a:spcBef>
            </a:pPr>
            <a:r>
              <a:rPr lang="en-US" sz="1100" b="1" dirty="0" smtClean="0"/>
              <a:t>Data comes from the General Social Survey</a:t>
            </a:r>
            <a:endParaRPr lang="en-US" sz="11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1228980" y="801214"/>
            <a:ext cx="6705600" cy="1905772"/>
          </a:xfrm>
        </p:spPr>
        <p:txBody>
          <a:bodyPr/>
          <a:lstStyle/>
          <a:p>
            <a:pPr eaLnBrk="1" hangingPunct="1"/>
            <a:r>
              <a:rPr lang="en-US" sz="4400" b="1" dirty="0" smtClean="0"/>
              <a:t>Survey Responses</a:t>
            </a:r>
          </a:p>
        </p:txBody>
      </p:sp>
      <p:sp>
        <p:nvSpPr>
          <p:cNvPr id="236548" name="Rectangle 11"/>
          <p:cNvSpPr>
            <a:spLocks noChangeArrowheads="1"/>
          </p:cNvSpPr>
          <p:nvPr/>
        </p:nvSpPr>
        <p:spPr bwMode="auto">
          <a:xfrm>
            <a:off x="228600" y="6400800"/>
            <a:ext cx="2514600" cy="457200"/>
          </a:xfrm>
          <a:prstGeom prst="rect">
            <a:avLst/>
          </a:prstGeom>
          <a:solidFill>
            <a:srgbClr val="FFFFFF"/>
          </a:solidFill>
          <a:ln w="9525" algn="ctr">
            <a:noFill/>
            <a:miter lim="800000"/>
            <a:headEnd/>
            <a:tailEnd/>
          </a:ln>
        </p:spPr>
        <p:txBody>
          <a:bodyPr wrap="none" anchor="ctr"/>
          <a:lstStyle/>
          <a:p>
            <a:pPr>
              <a:spcBef>
                <a:spcPct val="20000"/>
              </a:spcBef>
            </a:pPr>
            <a:endParaRPr lang="en-US"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75963" y="346637"/>
            <a:ext cx="8686801" cy="1139825"/>
          </a:xfrm>
        </p:spPr>
        <p:txBody>
          <a:bodyPr/>
          <a:lstStyle/>
          <a:p>
            <a:pPr algn="ctr"/>
            <a:r>
              <a:rPr lang="en-US" sz="4400" b="1" dirty="0" smtClean="0"/>
              <a:t>National Evangelism Survey</a:t>
            </a:r>
            <a:endParaRPr lang="en-US" sz="4400" dirty="0"/>
          </a:p>
        </p:txBody>
      </p:sp>
      <p:sp>
        <p:nvSpPr>
          <p:cNvPr id="5" name="Content Placeholder 4"/>
          <p:cNvSpPr>
            <a:spLocks noGrp="1"/>
          </p:cNvSpPr>
          <p:nvPr>
            <p:ph idx="1"/>
          </p:nvPr>
        </p:nvSpPr>
        <p:spPr>
          <a:xfrm>
            <a:off x="457199" y="1492048"/>
            <a:ext cx="8513805" cy="4530725"/>
          </a:xfrm>
        </p:spPr>
        <p:txBody>
          <a:bodyPr/>
          <a:lstStyle/>
          <a:p>
            <a:r>
              <a:rPr lang="en-US" sz="2000" dirty="0" smtClean="0"/>
              <a:t>The sample for the study is a national, random, stratified sample of Americans using a demographically balanced online panel.</a:t>
            </a:r>
          </a:p>
          <a:p>
            <a:r>
              <a:rPr lang="en-US" sz="2000" dirty="0" smtClean="0"/>
              <a:t>The survey was administered via an internet survey interface between December 12, 2008 and December 22, 2008. </a:t>
            </a:r>
          </a:p>
          <a:p>
            <a:r>
              <a:rPr lang="en-US" sz="2000" dirty="0" smtClean="0"/>
              <a:t>With a total of 15,173 responses, the sample provides 99% confidence that the total sampling error does not exceed </a:t>
            </a:r>
            <a:r>
              <a:rPr lang="en-US" sz="2000" u="sng" dirty="0" smtClean="0"/>
              <a:t>+</a:t>
            </a:r>
            <a:r>
              <a:rPr lang="en-US" sz="2000" dirty="0" smtClean="0"/>
              <a:t>1%.</a:t>
            </a:r>
          </a:p>
        </p:txBody>
      </p:sp>
    </p:spTree>
    <p:extLst>
      <p:ext uri="{BB962C8B-B14F-4D97-AF65-F5344CB8AC3E}">
        <p14:creationId xmlns:p14="http://schemas.microsoft.com/office/powerpoint/2010/main" xmlns="" val="2382693851"/>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383"/>
            <a:ext cx="8154238" cy="1139825"/>
          </a:xfrm>
        </p:spPr>
        <p:txBody>
          <a:bodyPr/>
          <a:lstStyle/>
          <a:p>
            <a:r>
              <a:rPr lang="en-US" sz="3200" b="1" dirty="0" smtClean="0"/>
              <a:t>“Please rate how effective you think each method would be in getting you (or others) to visit” a local congregation/ faith community.</a:t>
            </a:r>
            <a:endParaRPr lang="en-US" sz="3200" b="1" dirty="0"/>
          </a:p>
        </p:txBody>
      </p:sp>
      <p:graphicFrame>
        <p:nvGraphicFramePr>
          <p:cNvPr id="4" name="Content Placeholder 3"/>
          <p:cNvGraphicFramePr>
            <a:graphicFrameLocks noGrp="1"/>
          </p:cNvGraphicFramePr>
          <p:nvPr>
            <p:ph idx="1"/>
          </p:nvPr>
        </p:nvGraphicFramePr>
        <p:xfrm>
          <a:off x="457200" y="1600200"/>
          <a:ext cx="82296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9"/>
          <p:cNvSpPr txBox="1">
            <a:spLocks noChangeArrowheads="1"/>
          </p:cNvSpPr>
          <p:nvPr/>
        </p:nvSpPr>
        <p:spPr bwMode="auto">
          <a:xfrm>
            <a:off x="239760" y="6499568"/>
            <a:ext cx="6838419" cy="261610"/>
          </a:xfrm>
          <a:prstGeom prst="rect">
            <a:avLst/>
          </a:prstGeom>
          <a:noFill/>
          <a:ln w="9525" algn="ctr">
            <a:noFill/>
            <a:miter lim="800000"/>
            <a:headEnd/>
            <a:tailEnd/>
          </a:ln>
        </p:spPr>
        <p:txBody>
          <a:bodyPr wrap="square">
            <a:spAutoFit/>
          </a:bodyPr>
          <a:lstStyle/>
          <a:p>
            <a:pPr>
              <a:spcBef>
                <a:spcPct val="50000"/>
              </a:spcBef>
            </a:pPr>
            <a:r>
              <a:rPr lang="en-US" sz="1100" b="1" dirty="0" smtClean="0"/>
              <a:t>Percentages shown combine those who respond “Somewhat Effective” or “Very Effective”</a:t>
            </a:r>
            <a:endParaRPr lang="en-US" sz="11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92263E"/>
        </a:dk2>
        <a:lt2>
          <a:srgbClr val="92263E"/>
        </a:lt2>
        <a:accent1>
          <a:srgbClr val="92263E"/>
        </a:accent1>
        <a:accent2>
          <a:srgbClr val="000000"/>
        </a:accent2>
        <a:accent3>
          <a:srgbClr val="FFFFFF"/>
        </a:accent3>
        <a:accent4>
          <a:srgbClr val="000000"/>
        </a:accent4>
        <a:accent5>
          <a:srgbClr val="C7ACAF"/>
        </a:accent5>
        <a:accent6>
          <a:srgbClr val="000000"/>
        </a:accent6>
        <a:hlink>
          <a:srgbClr val="CC3858"/>
        </a:hlink>
        <a:folHlink>
          <a:srgbClr val="808080"/>
        </a:folHlink>
      </a:clrScheme>
      <a:clrMap bg1="lt1" tx1="dk1" bg2="lt2" tx2="dk2" accent1="accent1" accent2="accent2" accent3="accent3" accent4="accent4" accent5="accent5" accent6="accent6" hlink="hlink" folHlink="folHlink"/>
    </a:extraClrScheme>
    <a:extraClrScheme>
      <a:clrScheme name="Level 10">
        <a:dk1>
          <a:srgbClr val="000000"/>
        </a:dk1>
        <a:lt1>
          <a:srgbClr val="FFFFFF"/>
        </a:lt1>
        <a:dk2>
          <a:srgbClr val="92263E"/>
        </a:dk2>
        <a:lt2>
          <a:srgbClr val="892339"/>
        </a:lt2>
        <a:accent1>
          <a:srgbClr val="92263E"/>
        </a:accent1>
        <a:accent2>
          <a:srgbClr val="000000"/>
        </a:accent2>
        <a:accent3>
          <a:srgbClr val="FFFFFF"/>
        </a:accent3>
        <a:accent4>
          <a:srgbClr val="000000"/>
        </a:accent4>
        <a:accent5>
          <a:srgbClr val="C7ACAF"/>
        </a:accent5>
        <a:accent6>
          <a:srgbClr val="000000"/>
        </a:accent6>
        <a:hlink>
          <a:srgbClr val="CC3858"/>
        </a:hlink>
        <a:folHlink>
          <a:srgbClr val="808080"/>
        </a:folHlink>
      </a:clrScheme>
      <a:clrMap bg1="lt1" tx1="dk1" bg2="lt2" tx2="dk2" accent1="accent1" accent2="accent2" accent3="accent3" accent4="accent4" accent5="accent5" accent6="accent6" hlink="hlink" folHlink="folHlink"/>
    </a:extraClrScheme>
    <a:extraClrScheme>
      <a:clrScheme name="Level 11">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F0AB00"/>
        </a:hlink>
        <a:folHlink>
          <a:srgbClr val="90986B"/>
        </a:folHlink>
      </a:clrScheme>
      <a:clrMap bg1="lt1" tx1="dk1" bg2="lt2" tx2="dk2" accent1="accent1" accent2="accent2" accent3="accent3" accent4="accent4" accent5="accent5" accent6="accent6" hlink="hlink" folHlink="folHlink"/>
    </a:extraClrScheme>
    <a:extraClrScheme>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Level 12">
    <a:dk1>
      <a:srgbClr val="000000"/>
    </a:dk1>
    <a:lt1>
      <a:srgbClr val="FFFFFF"/>
    </a:lt1>
    <a:dk2>
      <a:srgbClr val="852338"/>
    </a:dk2>
    <a:lt2>
      <a:srgbClr val="5F5F5F"/>
    </a:lt2>
    <a:accent1>
      <a:srgbClr val="922339"/>
    </a:accent1>
    <a:accent2>
      <a:srgbClr val="000000"/>
    </a:accent2>
    <a:accent3>
      <a:srgbClr val="FFFFFF"/>
    </a:accent3>
    <a:accent4>
      <a:srgbClr val="000000"/>
    </a:accent4>
    <a:accent5>
      <a:srgbClr val="C7ACAE"/>
    </a:accent5>
    <a:accent6>
      <a:srgbClr val="000000"/>
    </a:accent6>
    <a:hlink>
      <a:srgbClr val="90986B"/>
    </a:hlink>
    <a:folHlink>
      <a:srgbClr val="F0AB00"/>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11296</TotalTime>
  <Words>1684</Words>
  <Application>Microsoft Office PowerPoint</Application>
  <PresentationFormat>On-screen Show (4:3)</PresentationFormat>
  <Paragraphs>162</Paragraphs>
  <Slides>32</Slides>
  <Notes>15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Level</vt:lpstr>
      <vt:lpstr>State of New England Churches</vt:lpstr>
      <vt:lpstr>General Social Survey (GSS)</vt:lpstr>
      <vt:lpstr>Percentage “Never” Attending Religious Services</vt:lpstr>
      <vt:lpstr>Percentage Attending Religious Services At Least Once A Week</vt:lpstr>
      <vt:lpstr>Of Those Who Attend Religious Services, Percentage Attending At Least Once A Week</vt:lpstr>
      <vt:lpstr>Percentage Evangelical or Mainline</vt:lpstr>
      <vt:lpstr>Survey Responses</vt:lpstr>
      <vt:lpstr>National Evangelism Survey</vt:lpstr>
      <vt:lpstr>“Please rate how effective you think each method would be in getting you (or others) to visit” a local congregation/ faith community.</vt:lpstr>
      <vt:lpstr>Have you been more open to considering matters of faith during any of the following times in your life? </vt:lpstr>
      <vt:lpstr>There are many beliefs about life after death.  Which of the following statements is closest to your own beliefs?  (Showing the top 3 answers)</vt:lpstr>
      <vt:lpstr>Transformational Discipleship</vt:lpstr>
      <vt:lpstr>Transformational Discipleship Pastor Survey</vt:lpstr>
      <vt:lpstr>Summary of Results from Pastor Survey on Discipleship</vt:lpstr>
      <vt:lpstr>Transformational Discipleship Laity Survey</vt:lpstr>
      <vt:lpstr>Significant differences between churchgoers in New England and the rest of the United States</vt:lpstr>
      <vt:lpstr>Significant differences between churchgoers in New England and the rest of the United States   continued</vt:lpstr>
      <vt:lpstr>Significant differences between churchgoers in New England and the rest of the United States   continued</vt:lpstr>
      <vt:lpstr>Significant differences between churchgoers in New England and the rest of the United States   continued</vt:lpstr>
      <vt:lpstr>Significant differences between churchgoers in New England and the rest of the United States   continued</vt:lpstr>
      <vt:lpstr>Significant differences between churchgoers in New England and the rest of the United States   continued</vt:lpstr>
      <vt:lpstr>Assessment</vt:lpstr>
      <vt:lpstr>LifeWay Research has developed two online assessments for the local church:</vt:lpstr>
      <vt:lpstr>LifeWay Research has developed two online assessments for the local church:</vt:lpstr>
      <vt:lpstr>Clarity is essential</vt:lpstr>
      <vt:lpstr>Community of common concern</vt:lpstr>
      <vt:lpstr>Sense of common vision</vt:lpstr>
      <vt:lpstr>Building an assessment culture</vt:lpstr>
      <vt:lpstr>Develop leadership practices</vt:lpstr>
      <vt:lpstr>Building an assessment culture</vt:lpstr>
      <vt:lpstr>Develop leadership practices</vt:lpstr>
      <vt:lpstr>State of New England Churches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L. Miller</dc:creator>
  <cp:lastModifiedBy>SMCCONN</cp:lastModifiedBy>
  <cp:revision>1076</cp:revision>
  <dcterms:created xsi:type="dcterms:W3CDTF">2008-12-25T19:59:57Z</dcterms:created>
  <dcterms:modified xsi:type="dcterms:W3CDTF">2013-02-11T17:39:42Z</dcterms:modified>
</cp:coreProperties>
</file>