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7"/>
  </p:notesMasterIdLst>
  <p:handoutMasterIdLst>
    <p:handoutMasterId r:id="rId8"/>
  </p:handoutMasterIdLst>
  <p:sldIdLst>
    <p:sldId id="257" r:id="rId2"/>
    <p:sldId id="544" r:id="rId3"/>
    <p:sldId id="659" r:id="rId4"/>
    <p:sldId id="655" r:id="rId5"/>
    <p:sldId id="631" r:id="rId6"/>
  </p:sldIdLst>
  <p:sldSz cx="9144000" cy="6858000" type="screen4x3"/>
  <p:notesSz cx="6997700" cy="9271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800000"/>
    <a:srgbClr val="000000"/>
    <a:srgbClr val="FFCC00"/>
    <a:srgbClr val="FFCC66"/>
    <a:srgbClr val="FFFF00"/>
    <a:srgbClr val="FF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3768" autoAdjust="0"/>
    <p:restoredTop sz="94660"/>
  </p:normalViewPr>
  <p:slideViewPr>
    <p:cSldViewPr snapToGrid="0">
      <p:cViewPr varScale="1">
        <p:scale>
          <a:sx n="95" d="100"/>
          <a:sy n="95" d="100"/>
        </p:scale>
        <p:origin x="-90" y="-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2007_Workbook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7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32558684929404297"/>
          <c:y val="1.694453753351215E-2"/>
          <c:w val="0.63034828649994112"/>
          <c:h val="0.86959639555291446"/>
        </c:manualLayout>
      </c:layout>
      <c:barChart>
        <c:barDir val="bar"/>
        <c:grouping val="clustered"/>
        <c:ser>
          <c:idx val="4"/>
          <c:order val="0"/>
          <c:dLbls>
            <c:dLbl>
              <c:idx val="1"/>
              <c:layout>
                <c:manualLayout>
                  <c:x val="-2.8666019988341732E-3"/>
                  <c:y val="8.2268663110473695E-3"/>
                </c:manualLayout>
              </c:layout>
              <c:showVal val="1"/>
            </c:dLbl>
            <c:dLbl>
              <c:idx val="2"/>
              <c:layout>
                <c:manualLayout>
                  <c:x val="-2.8666019988341732E-3"/>
                  <c:y val="1.6453732622094468E-2"/>
                </c:manualLayout>
              </c:layout>
              <c:showVal val="1"/>
            </c:dLbl>
            <c:dLbl>
              <c:idx val="3"/>
              <c:layout>
                <c:manualLayout>
                  <c:x val="1.4333009994170866E-3"/>
                  <c:y val="-1.8066379894483503E-4"/>
                </c:manualLayout>
              </c:layout>
              <c:showVal val="1"/>
            </c:dLbl>
            <c:dLbl>
              <c:idx val="4"/>
              <c:layout>
                <c:manualLayout>
                  <c:x val="0"/>
                  <c:y val="2.4680598933141753E-2"/>
                </c:manualLayout>
              </c:layout>
              <c:showVal val="1"/>
            </c:dLbl>
            <c:dLbl>
              <c:idx val="6"/>
              <c:layout>
                <c:manualLayout>
                  <c:x val="0"/>
                  <c:y val="1.371144385174539E-2"/>
                </c:manualLayout>
              </c:layout>
              <c:showVal val="1"/>
            </c:dLbl>
            <c:txPr>
              <a:bodyPr/>
              <a:lstStyle/>
              <a:p>
                <a:pPr>
                  <a:defRPr sz="1400" b="0"/>
                </a:pPr>
                <a:endParaRPr lang="en-US"/>
              </a:p>
            </c:txPr>
            <c:showVal val="1"/>
          </c:dLbls>
          <c:cat>
            <c:strRef>
              <c:f>Sheet1!$B$1:$J$1</c:f>
              <c:strCache>
                <c:ptCount val="9"/>
                <c:pt idx="0">
                  <c:v>Not Sure</c:v>
                </c:pt>
                <c:pt idx="1">
                  <c:v>None of these</c:v>
                </c:pt>
                <c:pt idx="2">
                  <c:v>NBC</c:v>
                </c:pt>
                <c:pt idx="3">
                  <c:v>ABC</c:v>
                </c:pt>
                <c:pt idx="4">
                  <c:v>CBS</c:v>
                </c:pt>
                <c:pt idx="5">
                  <c:v>PBS</c:v>
                </c:pt>
                <c:pt idx="6">
                  <c:v>MSNBC</c:v>
                </c:pt>
                <c:pt idx="7">
                  <c:v>FOX News on national cable</c:v>
                </c:pt>
                <c:pt idx="8">
                  <c:v>CNN</c:v>
                </c:pt>
              </c:strCache>
            </c:strRef>
          </c:cat>
          <c:val>
            <c:numRef>
              <c:f>Sheet1!$B$2:$J$2</c:f>
              <c:numCache>
                <c:formatCode>0%</c:formatCode>
                <c:ptCount val="9"/>
                <c:pt idx="0">
                  <c:v>8.0000000000000016E-2</c:v>
                </c:pt>
                <c:pt idx="1">
                  <c:v>0.22</c:v>
                </c:pt>
                <c:pt idx="2">
                  <c:v>0.19</c:v>
                </c:pt>
                <c:pt idx="3">
                  <c:v>0.2</c:v>
                </c:pt>
                <c:pt idx="4">
                  <c:v>0.19</c:v>
                </c:pt>
                <c:pt idx="5">
                  <c:v>0.31000000000000005</c:v>
                </c:pt>
                <c:pt idx="6">
                  <c:v>0.14000000000000001</c:v>
                </c:pt>
                <c:pt idx="7">
                  <c:v>0.47000000000000003</c:v>
                </c:pt>
                <c:pt idx="8">
                  <c:v>0.28000000000000008</c:v>
                </c:pt>
              </c:numCache>
            </c:numRef>
          </c:val>
        </c:ser>
        <c:dLbls>
          <c:showVal val="1"/>
        </c:dLbls>
        <c:axId val="155728512"/>
        <c:axId val="155730304"/>
      </c:barChart>
      <c:catAx>
        <c:axId val="155728512"/>
        <c:scaling>
          <c:orientation val="minMax"/>
        </c:scaling>
        <c:axPos val="l"/>
        <c:numFmt formatCode="General" sourceLinked="1"/>
        <c:tickLblPos val="nextTo"/>
        <c:txPr>
          <a:bodyPr rot="0" vert="horz" anchor="ctr" anchorCtr="1"/>
          <a:lstStyle/>
          <a:p>
            <a:pPr>
              <a:defRPr sz="1600"/>
            </a:pPr>
            <a:endParaRPr lang="en-US"/>
          </a:p>
        </c:txPr>
        <c:crossAx val="155730304"/>
        <c:crosses val="autoZero"/>
        <c:auto val="1"/>
        <c:lblAlgn val="ctr"/>
        <c:lblOffset val="100"/>
        <c:tickLblSkip val="1"/>
        <c:tickMarkSkip val="1"/>
      </c:catAx>
      <c:valAx>
        <c:axId val="155730304"/>
        <c:scaling>
          <c:orientation val="minMax"/>
        </c:scaling>
        <c:axPos val="b"/>
        <c:majorGridlines/>
        <c:numFmt formatCode="0%" sourceLinked="1"/>
        <c:tickLblPos val="nextTo"/>
        <c:txPr>
          <a:bodyPr rot="0" vert="horz"/>
          <a:lstStyle/>
          <a:p>
            <a:pPr>
              <a:defRPr sz="1600"/>
            </a:pPr>
            <a:endParaRPr lang="en-US"/>
          </a:p>
        </c:txPr>
        <c:crossAx val="155728512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en-US"/>
    </a:p>
  </c:txPr>
  <c:externalData r:id="rId2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58" tIns="46479" rIns="92958" bIns="46479" numCol="1" anchor="t" anchorCtr="0" compatLnSpc="1">
            <a:prstTxWarp prst="textNoShape">
              <a:avLst/>
            </a:prstTxWarp>
          </a:bodyPr>
          <a:lstStyle>
            <a:lvl1pPr defTabSz="930275">
              <a:defRPr sz="12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79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58" tIns="46479" rIns="92958" bIns="46479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79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058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58" tIns="46479" rIns="92958" bIns="46479" numCol="1" anchor="b" anchorCtr="0" compatLnSpc="1">
            <a:prstTxWarp prst="textNoShape">
              <a:avLst/>
            </a:prstTxWarp>
          </a:bodyPr>
          <a:lstStyle>
            <a:lvl1pPr defTabSz="930275">
              <a:defRPr sz="12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79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058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58" tIns="46479" rIns="92958" bIns="46479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 smtClean="0"/>
            </a:lvl1pPr>
          </a:lstStyle>
          <a:p>
            <a:pPr>
              <a:defRPr/>
            </a:pPr>
            <a:fld id="{000D720C-0A00-4E5A-ACFF-1927920FB11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301289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58" tIns="46479" rIns="92958" bIns="46479" numCol="1" anchor="t" anchorCtr="0" compatLnSpc="1">
            <a:prstTxWarp prst="textNoShape">
              <a:avLst/>
            </a:prstTxWarp>
          </a:bodyPr>
          <a:lstStyle>
            <a:lvl1pPr defTabSz="930275">
              <a:defRPr sz="12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58" tIns="46479" rIns="92958" bIns="46479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5325"/>
            <a:ext cx="4635500" cy="3476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08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0088" y="4403725"/>
            <a:ext cx="5597525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58" tIns="46479" rIns="92958" bIns="464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208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058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58" tIns="46479" rIns="92958" bIns="46479" numCol="1" anchor="b" anchorCtr="0" compatLnSpc="1">
            <a:prstTxWarp prst="textNoShape">
              <a:avLst/>
            </a:prstTxWarp>
          </a:bodyPr>
          <a:lstStyle>
            <a:lvl1pPr defTabSz="930275">
              <a:defRPr sz="12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208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3988" y="88058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58" tIns="46479" rIns="92958" bIns="46479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 smtClean="0"/>
            </a:lvl1pPr>
          </a:lstStyle>
          <a:p>
            <a:pPr>
              <a:defRPr/>
            </a:pPr>
            <a:fld id="{44F00041-0311-4812-BF2C-60B4799E421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520689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228600" y="2889250"/>
            <a:ext cx="8610600" cy="201613"/>
            <a:chOff x="144" y="1680"/>
            <a:chExt cx="5424" cy="144"/>
          </a:xfrm>
        </p:grpSpPr>
        <p:sp>
          <p:nvSpPr>
            <p:cNvPr id="5" name="Rectangle 8"/>
            <p:cNvSpPr>
              <a:spLocks noChangeArrowheads="1"/>
            </p:cNvSpPr>
            <p:nvPr userDrawn="1"/>
          </p:nvSpPr>
          <p:spPr bwMode="auto">
            <a:xfrm>
              <a:off x="144" y="1680"/>
              <a:ext cx="1808" cy="144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6" name="Rectangle 9"/>
            <p:cNvSpPr>
              <a:spLocks noChangeArrowheads="1"/>
            </p:cNvSpPr>
            <p:nvPr userDrawn="1"/>
          </p:nvSpPr>
          <p:spPr bwMode="auto">
            <a:xfrm>
              <a:off x="1952" y="1680"/>
              <a:ext cx="1808" cy="144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7" name="Rectangle 10"/>
            <p:cNvSpPr>
              <a:spLocks noChangeArrowheads="1"/>
            </p:cNvSpPr>
            <p:nvPr userDrawn="1"/>
          </p:nvSpPr>
          <p:spPr bwMode="auto">
            <a:xfrm>
              <a:off x="3760" y="1680"/>
              <a:ext cx="1808" cy="144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</p:grpSp>
      <p:sp>
        <p:nvSpPr>
          <p:cNvPr id="8" name="Rectangle 11"/>
          <p:cNvSpPr>
            <a:spLocks noChangeArrowheads="1"/>
          </p:cNvSpPr>
          <p:nvPr userDrawn="1"/>
        </p:nvSpPr>
        <p:spPr bwMode="auto">
          <a:xfrm>
            <a:off x="3048000" y="2895600"/>
            <a:ext cx="2971800" cy="2286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9" name="Rectangle 12"/>
          <p:cNvSpPr>
            <a:spLocks noChangeArrowheads="1"/>
          </p:cNvSpPr>
          <p:nvPr userDrawn="1"/>
        </p:nvSpPr>
        <p:spPr bwMode="auto">
          <a:xfrm>
            <a:off x="5867400" y="2895600"/>
            <a:ext cx="2971800" cy="2286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" name="Rectangle 13"/>
          <p:cNvSpPr>
            <a:spLocks noChangeArrowheads="1"/>
          </p:cNvSpPr>
          <p:nvPr userDrawn="1"/>
        </p:nvSpPr>
        <p:spPr bwMode="auto">
          <a:xfrm>
            <a:off x="228600" y="2895600"/>
            <a:ext cx="2971800" cy="2286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pic>
        <p:nvPicPr>
          <p:cNvPr id="11" name="Picture 14" descr="logo"/>
          <p:cNvPicPr>
            <a:picLocks noChangeAspect="1" noChangeArrowheads="1"/>
          </p:cNvPicPr>
          <p:nvPr userDrawn="1"/>
        </p:nvPicPr>
        <p:blipFill>
          <a:blip r:embed="rId2" cstate="print">
            <a:lum bright="-6000"/>
          </a:blip>
          <a:srcRect/>
          <a:stretch>
            <a:fillRect/>
          </a:stretch>
        </p:blipFill>
        <p:spPr bwMode="auto">
          <a:xfrm>
            <a:off x="5943600" y="5597525"/>
            <a:ext cx="3048000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64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2127250"/>
          </a:xfrm>
        </p:spPr>
        <p:txBody>
          <a:bodyPr/>
          <a:lstStyle>
            <a:lvl1pPr algn="ctr">
              <a:defRPr sz="5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464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70250"/>
            <a:ext cx="6400800" cy="22098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C7735AE-0118-4A0D-AA90-1C982A6FAAC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7604E7-9F61-4D30-A5BC-337493AD763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39D428-3EAC-48FD-AC9F-EE15A5F93DD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48B031-0A9B-44D5-8600-A1A23EB8D34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C075D4-AF9E-49F8-BF83-A1A621A0E81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22A6C1-1EFD-460E-B255-2E98528E1EC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DAB182-7919-4990-852B-F7B1930DA7F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C65E0A-3BEA-4646-B1C4-65F5828CD43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90E58E-C9F2-4C83-B2B4-64ECA4B39AC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90BE0E-A9ED-4DC1-A96C-313D8D94E6A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F8D5C6-C2FA-47AF-9287-48D1D693847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DB3F9F-83FC-40E2-BF91-BF5DA996E45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54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latin typeface="Verdana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4541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latin typeface="Verdana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4541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>
                <a:latin typeface="Verdana" pitchFamily="34" charset="0"/>
              </a:defRPr>
            </a:lvl1pPr>
          </a:lstStyle>
          <a:p>
            <a:pPr>
              <a:defRPr/>
            </a:pPr>
            <a:fld id="{0D7CFB10-3A9C-459E-B9F5-B410BC2A8A9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45415" name="Rectangle 7"/>
          <p:cNvSpPr>
            <a:spLocks noChangeArrowheads="1"/>
          </p:cNvSpPr>
          <p:nvPr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145416" name="Line 8"/>
          <p:cNvSpPr>
            <a:spLocks noChangeShapeType="1"/>
          </p:cNvSpPr>
          <p:nvPr/>
        </p:nvSpPr>
        <p:spPr bwMode="auto">
          <a:xfrm>
            <a:off x="457200" y="1447800"/>
            <a:ext cx="8077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45417" name="Rectangle 9"/>
          <p:cNvSpPr>
            <a:spLocks noChangeArrowheads="1"/>
          </p:cNvSpPr>
          <p:nvPr/>
        </p:nvSpPr>
        <p:spPr bwMode="auto">
          <a:xfrm>
            <a:off x="0" y="2286000"/>
            <a:ext cx="228600" cy="2286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145418" name="Rectangle 10"/>
          <p:cNvSpPr>
            <a:spLocks noChangeArrowheads="1"/>
          </p:cNvSpPr>
          <p:nvPr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145419" name="Text Box 11"/>
          <p:cNvSpPr txBox="1">
            <a:spLocks noChangeArrowheads="1"/>
          </p:cNvSpPr>
          <p:nvPr/>
        </p:nvSpPr>
        <p:spPr bwMode="auto">
          <a:xfrm>
            <a:off x="457200" y="6251575"/>
            <a:ext cx="6934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dirty="0"/>
          </a:p>
        </p:txBody>
      </p:sp>
      <p:sp>
        <p:nvSpPr>
          <p:cNvPr id="145420" name="Rectangle 12"/>
          <p:cNvSpPr>
            <a:spLocks noChangeArrowheads="1"/>
          </p:cNvSpPr>
          <p:nvPr/>
        </p:nvSpPr>
        <p:spPr bwMode="auto">
          <a:xfrm>
            <a:off x="8686800" y="0"/>
            <a:ext cx="45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fld id="{787636F3-5C28-4B2A-85A7-9F74A8CCC245}" type="slidenum">
              <a:rPr lang="en-US" sz="1000">
                <a:latin typeface="Verdana" pitchFamily="34" charset="0"/>
              </a:rPr>
              <a:pPr algn="r">
                <a:defRPr/>
              </a:pPr>
              <a:t>‹#›</a:t>
            </a:fld>
            <a:endParaRPr lang="en-US" sz="1000" dirty="0">
              <a:latin typeface="Verdana" pitchFamily="34" charset="0"/>
            </a:endParaRPr>
          </a:p>
        </p:txBody>
      </p:sp>
      <p:pic>
        <p:nvPicPr>
          <p:cNvPr id="8205" name="Picture 14" descr="logo"/>
          <p:cNvPicPr>
            <a:picLocks noChangeAspect="1" noChangeArrowheads="1"/>
          </p:cNvPicPr>
          <p:nvPr/>
        </p:nvPicPr>
        <p:blipFill>
          <a:blip r:embed="rId14" cstate="print">
            <a:lum bright="-6000"/>
          </a:blip>
          <a:srcRect/>
          <a:stretch>
            <a:fillRect/>
          </a:stretch>
        </p:blipFill>
        <p:spPr bwMode="auto">
          <a:xfrm>
            <a:off x="7086600" y="6096000"/>
            <a:ext cx="1828800" cy="66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p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p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28980" y="801214"/>
            <a:ext cx="6705600" cy="1905772"/>
          </a:xfrm>
        </p:spPr>
        <p:txBody>
          <a:bodyPr/>
          <a:lstStyle/>
          <a:p>
            <a:pPr eaLnBrk="1" hangingPunct="1"/>
            <a:r>
              <a:rPr lang="en-US" sz="4400" b="1" dirty="0" smtClean="0"/>
              <a:t>Protestant Pastor Views of the Accuracy of News Coverage</a:t>
            </a:r>
            <a:endParaRPr lang="en-US" sz="4400" b="1" dirty="0" smtClean="0"/>
          </a:p>
        </p:txBody>
      </p:sp>
      <p:sp>
        <p:nvSpPr>
          <p:cNvPr id="236548" name="Rectangle 11"/>
          <p:cNvSpPr>
            <a:spLocks noChangeArrowheads="1"/>
          </p:cNvSpPr>
          <p:nvPr/>
        </p:nvSpPr>
        <p:spPr bwMode="auto">
          <a:xfrm>
            <a:off x="228600" y="6400800"/>
            <a:ext cx="2514600" cy="4572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spcBef>
                <a:spcPct val="20000"/>
              </a:spcBef>
            </a:pP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70250"/>
            <a:ext cx="6400800" cy="2209800"/>
          </a:xfrm>
        </p:spPr>
        <p:txBody>
          <a:bodyPr/>
          <a:lstStyle/>
          <a:p>
            <a:pPr eaLnBrk="1" hangingPunct="1"/>
            <a:r>
              <a:rPr lang="en-US" dirty="0" smtClean="0"/>
              <a:t>Survey of 1,000 Protestant Pastors</a:t>
            </a: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7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839200" cy="1219200"/>
          </a:xfrm>
        </p:spPr>
        <p:txBody>
          <a:bodyPr/>
          <a:lstStyle/>
          <a:p>
            <a:pPr eaLnBrk="1" hangingPunct="1"/>
            <a:r>
              <a:rPr lang="en-US" dirty="0" smtClean="0"/>
              <a:t>Methodology  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609600" y="17526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p"/>
              <a:tabLst/>
              <a:defRPr/>
            </a:pPr>
            <a:r>
              <a:rPr kumimoji="0" lang="en-US" sz="28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telephone survey of Protestant pastors was conducted October 7-14, 2010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p"/>
              <a:tabLst/>
              <a:defRPr/>
            </a:pPr>
            <a:r>
              <a:rPr kumimoji="0" lang="en-US" sz="28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calling list was randomly drawn from a list of all Protestant churches. Up to six calls were made to reach a sampled phone number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p"/>
              <a:tabLst/>
              <a:defRPr/>
            </a:pPr>
            <a:r>
              <a:rPr kumimoji="0" lang="en-US" sz="28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Each interview was conducted with the senior pastor, minister or priest of the church called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p"/>
              <a:tabLst/>
              <a:defRPr/>
            </a:pPr>
            <a:r>
              <a:rPr kumimoji="0" lang="en-US" sz="28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Responses were weighted to reflect the geographic distribution of Protestant churches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7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839200" cy="1219200"/>
          </a:xfrm>
        </p:spPr>
        <p:txBody>
          <a:bodyPr/>
          <a:lstStyle/>
          <a:p>
            <a:pPr eaLnBrk="1" hangingPunct="1"/>
            <a:r>
              <a:rPr lang="en-US" dirty="0" smtClean="0"/>
              <a:t>Methodology </a:t>
            </a:r>
            <a:r>
              <a:rPr lang="en-US" sz="2000" dirty="0" smtClean="0"/>
              <a:t>Continued</a:t>
            </a:r>
            <a:endParaRPr lang="en-US" dirty="0" smtClean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609600" y="17526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p"/>
              <a:tabLst/>
              <a:defRPr/>
            </a:pPr>
            <a:r>
              <a:rPr kumimoji="0" lang="en-US" sz="28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completed sample is 1,000 phone interviews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p"/>
              <a:tabLst/>
              <a:defRPr/>
            </a:pPr>
            <a:r>
              <a:rPr kumimoji="0" lang="en-US" sz="28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sample provides 95% confidence that the sampling error does not exceed </a:t>
            </a:r>
            <a:r>
              <a:rPr kumimoji="0" lang="en-US" sz="2800" b="0" i="0" u="sng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</a:t>
            </a:r>
            <a:r>
              <a:rPr kumimoji="0" lang="en-US" sz="28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3.2%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p"/>
              <a:tabLst/>
              <a:defRPr/>
            </a:pPr>
            <a:r>
              <a:rPr kumimoji="0" lang="en-US" sz="28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Margins of error are higher in sub-groups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502171435"/>
              </p:ext>
            </p:extLst>
          </p:nvPr>
        </p:nvGraphicFramePr>
        <p:xfrm>
          <a:off x="283334" y="1792586"/>
          <a:ext cx="8860665" cy="44834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479833" y="1"/>
            <a:ext cx="8412958" cy="1447800"/>
          </a:xfrm>
        </p:spPr>
        <p:txBody>
          <a:bodyPr/>
          <a:lstStyle/>
          <a:p>
            <a:pPr eaLnBrk="1" hangingPunct="1"/>
            <a:r>
              <a:rPr lang="en-US" sz="3200" dirty="0" smtClean="0"/>
              <a:t>Protestant pastors view Fox </a:t>
            </a:r>
            <a:r>
              <a:rPr lang="en-US" sz="3200" dirty="0" smtClean="0"/>
              <a:t>News </a:t>
            </a:r>
            <a:r>
              <a:rPr lang="en-US" sz="3200" dirty="0" smtClean="0"/>
              <a:t>as </a:t>
            </a:r>
            <a:r>
              <a:rPr lang="en-US" sz="3200" dirty="0" smtClean="0"/>
              <a:t>the most accurate and fair </a:t>
            </a:r>
            <a:r>
              <a:rPr lang="en-US" sz="3200" dirty="0" smtClean="0"/>
              <a:t>of the 7 organizations </a:t>
            </a:r>
            <a:r>
              <a:rPr lang="en-US" sz="3200" dirty="0" smtClean="0"/>
              <a:t>in covering </a:t>
            </a:r>
            <a:r>
              <a:rPr lang="en-US" sz="3200" dirty="0" smtClean="0"/>
              <a:t>news, but only a minority hold this view. </a:t>
            </a:r>
            <a:endParaRPr lang="en-US" sz="3200" dirty="0" smtClean="0"/>
          </a:p>
        </p:txBody>
      </p:sp>
      <p:sp>
        <p:nvSpPr>
          <p:cNvPr id="12293" name="Text Box 9"/>
          <p:cNvSpPr txBox="1">
            <a:spLocks noChangeArrowheads="1"/>
          </p:cNvSpPr>
          <p:nvPr/>
        </p:nvSpPr>
        <p:spPr bwMode="auto">
          <a:xfrm>
            <a:off x="223284" y="6374697"/>
            <a:ext cx="7006856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dirty="0" smtClean="0"/>
              <a:t>Q. </a:t>
            </a:r>
            <a:r>
              <a:rPr lang="en-US" sz="900" dirty="0" smtClean="0"/>
              <a:t> </a:t>
            </a:r>
            <a:r>
              <a:rPr lang="en-US" sz="900" dirty="0" smtClean="0"/>
              <a:t>“Overall, which, if any, of the following organizations is accurate and fair in covering news?”</a:t>
            </a:r>
            <a:br>
              <a:rPr lang="en-US" sz="900" dirty="0" smtClean="0"/>
            </a:br>
            <a:r>
              <a:rPr lang="en-US" sz="900" i="1" dirty="0" smtClean="0"/>
              <a:t> Note</a:t>
            </a:r>
            <a:r>
              <a:rPr lang="en-US" sz="900" dirty="0" smtClean="0"/>
              <a:t>: “None of these” and those who were not sure are exclusive responses; these respondents did not indicate another response. </a:t>
            </a:r>
          </a:p>
        </p:txBody>
      </p:sp>
      <p:sp>
        <p:nvSpPr>
          <p:cNvPr id="6" name="Text Box 11"/>
          <p:cNvSpPr txBox="1">
            <a:spLocks noChangeArrowheads="1"/>
          </p:cNvSpPr>
          <p:nvPr/>
        </p:nvSpPr>
        <p:spPr bwMode="auto">
          <a:xfrm>
            <a:off x="2127564" y="1486055"/>
            <a:ext cx="5753518" cy="369332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 prst="artDeco"/>
          </a:sp3d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dirty="0" smtClean="0">
                <a:solidFill>
                  <a:schemeClr val="bg1"/>
                </a:solidFill>
                <a:ea typeface="ヒラギノ角ゴ Pro W3" charset="-128"/>
              </a:rPr>
              <a:t>Among Protestant Pastors</a:t>
            </a:r>
            <a:endParaRPr lang="en-US" b="1" dirty="0">
              <a:solidFill>
                <a:schemeClr val="bg1"/>
              </a:solidFill>
              <a:ea typeface="ヒラギノ角ゴ Pro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26032645"/>
      </p:ext>
    </p:ext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8" name="Rectangle 11"/>
          <p:cNvSpPr>
            <a:spLocks noChangeArrowheads="1"/>
          </p:cNvSpPr>
          <p:nvPr/>
        </p:nvSpPr>
        <p:spPr bwMode="auto">
          <a:xfrm>
            <a:off x="228600" y="6400800"/>
            <a:ext cx="2514600" cy="4572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spcBef>
                <a:spcPct val="20000"/>
              </a:spcBef>
            </a:pPr>
            <a:endParaRPr lang="en-US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70250"/>
            <a:ext cx="6400800" cy="2209800"/>
          </a:xfrm>
        </p:spPr>
        <p:txBody>
          <a:bodyPr/>
          <a:lstStyle/>
          <a:p>
            <a:pPr eaLnBrk="1" hangingPunct="1"/>
            <a:r>
              <a:rPr lang="en-US" dirty="0" smtClean="0"/>
              <a:t>Survey of 1,000 Protestant Pastors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28980" y="801214"/>
            <a:ext cx="6705600" cy="1905772"/>
          </a:xfrm>
        </p:spPr>
        <p:txBody>
          <a:bodyPr/>
          <a:lstStyle/>
          <a:p>
            <a:pPr eaLnBrk="1" hangingPunct="1"/>
            <a:r>
              <a:rPr lang="en-US" sz="4400" b="1" dirty="0" smtClean="0"/>
              <a:t>Protestant Pastor Views of the Accuracy of News Coverage</a:t>
            </a:r>
            <a:endParaRPr lang="en-US" sz="4400" b="1" dirty="0" smtClean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evel">
  <a:themeElements>
    <a:clrScheme name="Level 12">
      <a:dk1>
        <a:srgbClr val="000000"/>
      </a:dk1>
      <a:lt1>
        <a:srgbClr val="FFFFFF"/>
      </a:lt1>
      <a:dk2>
        <a:srgbClr val="852338"/>
      </a:dk2>
      <a:lt2>
        <a:srgbClr val="5F5F5F"/>
      </a:lt2>
      <a:accent1>
        <a:srgbClr val="922339"/>
      </a:accent1>
      <a:accent2>
        <a:srgbClr val="000000"/>
      </a:accent2>
      <a:accent3>
        <a:srgbClr val="FFFFFF"/>
      </a:accent3>
      <a:accent4>
        <a:srgbClr val="000000"/>
      </a:accent4>
      <a:accent5>
        <a:srgbClr val="C7ACAE"/>
      </a:accent5>
      <a:accent6>
        <a:srgbClr val="000000"/>
      </a:accent6>
      <a:hlink>
        <a:srgbClr val="90986B"/>
      </a:hlink>
      <a:folHlink>
        <a:srgbClr val="F0AB00"/>
      </a:folHlink>
    </a:clrScheme>
    <a:fontScheme name="Level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evel 1">
        <a:dk1>
          <a:srgbClr val="006699"/>
        </a:dk1>
        <a:lt1>
          <a:srgbClr val="FFFFFF"/>
        </a:lt1>
        <a:dk2>
          <a:srgbClr val="000000"/>
        </a:dk2>
        <a:lt2>
          <a:srgbClr val="99FF99"/>
        </a:lt2>
        <a:accent1>
          <a:srgbClr val="00CC99"/>
        </a:accent1>
        <a:accent2>
          <a:srgbClr val="009999"/>
        </a:accent2>
        <a:accent3>
          <a:srgbClr val="AAAAAA"/>
        </a:accent3>
        <a:accent4>
          <a:srgbClr val="DADADA"/>
        </a:accent4>
        <a:accent5>
          <a:srgbClr val="AAE2CA"/>
        </a:accent5>
        <a:accent6>
          <a:srgbClr val="008A8A"/>
        </a:accent6>
        <a:hlink>
          <a:srgbClr val="0066FF"/>
        </a:hlink>
        <a:folHlink>
          <a:srgbClr val="989CB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2">
        <a:dk1>
          <a:srgbClr val="808000"/>
        </a:dk1>
        <a:lt1>
          <a:srgbClr val="FFFFFF"/>
        </a:lt1>
        <a:dk2>
          <a:srgbClr val="5C271E"/>
        </a:dk2>
        <a:lt2>
          <a:srgbClr val="FFDD89"/>
        </a:lt2>
        <a:accent1>
          <a:srgbClr val="CC6600"/>
        </a:accent1>
        <a:accent2>
          <a:srgbClr val="CC9900"/>
        </a:accent2>
        <a:accent3>
          <a:srgbClr val="B5ACAB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3">
        <a:dk1>
          <a:srgbClr val="763B00"/>
        </a:dk1>
        <a:lt1>
          <a:srgbClr val="FFFFFF"/>
        </a:lt1>
        <a:dk2>
          <a:srgbClr val="330000"/>
        </a:dk2>
        <a:lt2>
          <a:srgbClr val="CC9900"/>
        </a:lt2>
        <a:accent1>
          <a:srgbClr val="FFCC00"/>
        </a:accent1>
        <a:accent2>
          <a:srgbClr val="CC3300"/>
        </a:accent2>
        <a:accent3>
          <a:srgbClr val="AD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666699"/>
        </a:hlink>
        <a:folHlink>
          <a:srgbClr val="99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4">
        <a:dk1>
          <a:srgbClr val="6D3696"/>
        </a:dk1>
        <a:lt1>
          <a:srgbClr val="FFFFFF"/>
        </a:lt1>
        <a:dk2>
          <a:srgbClr val="51255D"/>
        </a:dk2>
        <a:lt2>
          <a:srgbClr val="FFFFCC"/>
        </a:lt2>
        <a:accent1>
          <a:srgbClr val="666699"/>
        </a:accent1>
        <a:accent2>
          <a:srgbClr val="800080"/>
        </a:accent2>
        <a:accent3>
          <a:srgbClr val="B3ACB6"/>
        </a:accent3>
        <a:accent4>
          <a:srgbClr val="DADADA"/>
        </a:accent4>
        <a:accent5>
          <a:srgbClr val="B8B8CA"/>
        </a:accent5>
        <a:accent6>
          <a:srgbClr val="730073"/>
        </a:accent6>
        <a:hlink>
          <a:srgbClr val="CCCC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5">
        <a:dk1>
          <a:srgbClr val="CC6600"/>
        </a:dk1>
        <a:lt1>
          <a:srgbClr val="FFFFFF"/>
        </a:lt1>
        <a:dk2>
          <a:srgbClr val="4A553B"/>
        </a:dk2>
        <a:lt2>
          <a:srgbClr val="FFBF1F"/>
        </a:lt2>
        <a:accent1>
          <a:srgbClr val="FFCC00"/>
        </a:accent1>
        <a:accent2>
          <a:srgbClr val="CC9900"/>
        </a:accent2>
        <a:accent3>
          <a:srgbClr val="B1B4AF"/>
        </a:accent3>
        <a:accent4>
          <a:srgbClr val="DADADA"/>
        </a:accent4>
        <a:accent5>
          <a:srgbClr val="FFE2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6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7">
        <a:dk1>
          <a:srgbClr val="000000"/>
        </a:dk1>
        <a:lt1>
          <a:srgbClr val="FFFFFF"/>
        </a:lt1>
        <a:dk2>
          <a:srgbClr val="CC3300"/>
        </a:dk2>
        <a:lt2>
          <a:srgbClr val="66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CC99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8">
        <a:dk1>
          <a:srgbClr val="000000"/>
        </a:dk1>
        <a:lt1>
          <a:srgbClr val="FFFFFF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9">
        <a:dk1>
          <a:srgbClr val="000000"/>
        </a:dk1>
        <a:lt1>
          <a:srgbClr val="FFFFFF"/>
        </a:lt1>
        <a:dk2>
          <a:srgbClr val="92263E"/>
        </a:dk2>
        <a:lt2>
          <a:srgbClr val="92263E"/>
        </a:lt2>
        <a:accent1>
          <a:srgbClr val="92263E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C7ACAF"/>
        </a:accent5>
        <a:accent6>
          <a:srgbClr val="000000"/>
        </a:accent6>
        <a:hlink>
          <a:srgbClr val="CC3858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10">
        <a:dk1>
          <a:srgbClr val="000000"/>
        </a:dk1>
        <a:lt1>
          <a:srgbClr val="FFFFFF"/>
        </a:lt1>
        <a:dk2>
          <a:srgbClr val="92263E"/>
        </a:dk2>
        <a:lt2>
          <a:srgbClr val="892339"/>
        </a:lt2>
        <a:accent1>
          <a:srgbClr val="92263E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C7ACAF"/>
        </a:accent5>
        <a:accent6>
          <a:srgbClr val="000000"/>
        </a:accent6>
        <a:hlink>
          <a:srgbClr val="CC3858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11">
        <a:dk1>
          <a:srgbClr val="000000"/>
        </a:dk1>
        <a:lt1>
          <a:srgbClr val="FFFFFF"/>
        </a:lt1>
        <a:dk2>
          <a:srgbClr val="852338"/>
        </a:dk2>
        <a:lt2>
          <a:srgbClr val="5F5F5F"/>
        </a:lt2>
        <a:accent1>
          <a:srgbClr val="922339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C7ACAE"/>
        </a:accent5>
        <a:accent6>
          <a:srgbClr val="000000"/>
        </a:accent6>
        <a:hlink>
          <a:srgbClr val="F0AB00"/>
        </a:hlink>
        <a:folHlink>
          <a:srgbClr val="90986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12">
        <a:dk1>
          <a:srgbClr val="000000"/>
        </a:dk1>
        <a:lt1>
          <a:srgbClr val="FFFFFF"/>
        </a:lt1>
        <a:dk2>
          <a:srgbClr val="852338"/>
        </a:dk2>
        <a:lt2>
          <a:srgbClr val="5F5F5F"/>
        </a:lt2>
        <a:accent1>
          <a:srgbClr val="922339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C7ACAE"/>
        </a:accent5>
        <a:accent6>
          <a:srgbClr val="000000"/>
        </a:accent6>
        <a:hlink>
          <a:srgbClr val="90986B"/>
        </a:hlink>
        <a:folHlink>
          <a:srgbClr val="F0AB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Level 12">
    <a:dk1>
      <a:srgbClr val="000000"/>
    </a:dk1>
    <a:lt1>
      <a:srgbClr val="FFFFFF"/>
    </a:lt1>
    <a:dk2>
      <a:srgbClr val="852338"/>
    </a:dk2>
    <a:lt2>
      <a:srgbClr val="5F5F5F"/>
    </a:lt2>
    <a:accent1>
      <a:srgbClr val="922339"/>
    </a:accent1>
    <a:accent2>
      <a:srgbClr val="000000"/>
    </a:accent2>
    <a:accent3>
      <a:srgbClr val="FFFFFF"/>
    </a:accent3>
    <a:accent4>
      <a:srgbClr val="000000"/>
    </a:accent4>
    <a:accent5>
      <a:srgbClr val="C7ACAE"/>
    </a:accent5>
    <a:accent6>
      <a:srgbClr val="000000"/>
    </a:accent6>
    <a:hlink>
      <a:srgbClr val="90986B"/>
    </a:hlink>
    <a:folHlink>
      <a:srgbClr val="F0AB00"/>
    </a:folHlink>
  </a:clrScheme>
  <a:fontScheme name="Level">
    <a:majorFont>
      <a:latin typeface="Times New Roman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6963</TotalTime>
  <Words>188</Words>
  <Application>Microsoft Office PowerPoint</Application>
  <PresentationFormat>On-screen Show (4:3)</PresentationFormat>
  <Paragraphs>21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Level</vt:lpstr>
      <vt:lpstr>Protestant Pastor Views of the Accuracy of News Coverage</vt:lpstr>
      <vt:lpstr>Methodology  </vt:lpstr>
      <vt:lpstr>Methodology Continued</vt:lpstr>
      <vt:lpstr>Protestant pastors view Fox News as the most accurate and fair of the 7 organizations in covering news, but only a minority hold this view. </vt:lpstr>
      <vt:lpstr>Protestant Pastor Views of the Accuracy of News Coverage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Donna L. Miller</dc:creator>
  <cp:lastModifiedBy>SMCCONN</cp:lastModifiedBy>
  <cp:revision>556</cp:revision>
  <dcterms:created xsi:type="dcterms:W3CDTF">2008-12-25T19:59:57Z</dcterms:created>
  <dcterms:modified xsi:type="dcterms:W3CDTF">2012-11-08T14:43:44Z</dcterms:modified>
</cp:coreProperties>
</file>